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2">
  <p:sldMasterIdLst>
    <p:sldMasterId id="2147483748" r:id="rId1"/>
  </p:sldMasterIdLst>
  <p:notesMasterIdLst>
    <p:notesMasterId r:id="rId45"/>
  </p:notesMasterIdLst>
  <p:handoutMasterIdLst>
    <p:handoutMasterId r:id="rId46"/>
  </p:handoutMasterIdLst>
  <p:sldIdLst>
    <p:sldId id="319" r:id="rId2"/>
    <p:sldId id="288" r:id="rId3"/>
    <p:sldId id="320" r:id="rId4"/>
    <p:sldId id="321" r:id="rId5"/>
    <p:sldId id="322" r:id="rId6"/>
    <p:sldId id="364" r:id="rId7"/>
    <p:sldId id="396" r:id="rId8"/>
    <p:sldId id="366" r:id="rId9"/>
    <p:sldId id="367" r:id="rId10"/>
    <p:sldId id="368" r:id="rId11"/>
    <p:sldId id="397" r:id="rId12"/>
    <p:sldId id="395" r:id="rId13"/>
    <p:sldId id="323" r:id="rId14"/>
    <p:sldId id="398" r:id="rId15"/>
    <p:sldId id="326" r:id="rId16"/>
    <p:sldId id="327" r:id="rId17"/>
    <p:sldId id="328" r:id="rId18"/>
    <p:sldId id="400" r:id="rId19"/>
    <p:sldId id="385" r:id="rId20"/>
    <p:sldId id="372" r:id="rId21"/>
    <p:sldId id="373" r:id="rId22"/>
    <p:sldId id="374" r:id="rId23"/>
    <p:sldId id="375" r:id="rId24"/>
    <p:sldId id="376" r:id="rId25"/>
    <p:sldId id="377" r:id="rId26"/>
    <p:sldId id="378" r:id="rId27"/>
    <p:sldId id="379" r:id="rId28"/>
    <p:sldId id="380" r:id="rId29"/>
    <p:sldId id="381" r:id="rId30"/>
    <p:sldId id="382" r:id="rId31"/>
    <p:sldId id="383" r:id="rId32"/>
    <p:sldId id="371" r:id="rId33"/>
    <p:sldId id="329" r:id="rId34"/>
    <p:sldId id="387" r:id="rId35"/>
    <p:sldId id="401" r:id="rId36"/>
    <p:sldId id="388" r:id="rId37"/>
    <p:sldId id="331" r:id="rId38"/>
    <p:sldId id="332" r:id="rId39"/>
    <p:sldId id="390" r:id="rId40"/>
    <p:sldId id="391" r:id="rId41"/>
    <p:sldId id="392" r:id="rId42"/>
    <p:sldId id="393" r:id="rId43"/>
    <p:sldId id="394" r:id="rId44"/>
  </p:sldIdLst>
  <p:sldSz cx="12192000" cy="6858000"/>
  <p:notesSz cx="7019925" cy="93059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iske, Haley" initials="FH" lastIdx="5" clrIdx="0">
    <p:extLst/>
  </p:cmAuthor>
  <p:cmAuthor id="2" name="Jeffrey Bratberg" initials="" lastIdx="0" clrIdx="1"/>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647" autoAdjust="0"/>
    <p:restoredTop sz="88972" autoAdjust="0"/>
  </p:normalViewPr>
  <p:slideViewPr>
    <p:cSldViewPr snapToGrid="0">
      <p:cViewPr varScale="1">
        <p:scale>
          <a:sx n="76" d="100"/>
          <a:sy n="76" d="100"/>
        </p:scale>
        <p:origin x="-496" y="-96"/>
      </p:cViewPr>
      <p:guideLst>
        <p:guide orient="horz" pos="2160"/>
        <p:guide pos="3840"/>
      </p:guideLst>
    </p:cSldViewPr>
  </p:slideViewPr>
  <p:notesTextViewPr>
    <p:cViewPr>
      <p:scale>
        <a:sx n="1" d="1"/>
        <a:sy n="1" d="1"/>
      </p:scale>
      <p:origin x="0" y="0"/>
    </p:cViewPr>
  </p:notesTextViewPr>
  <p:sorterViewPr>
    <p:cViewPr>
      <p:scale>
        <a:sx n="66" d="100"/>
        <a:sy n="66" d="100"/>
      </p:scale>
      <p:origin x="0" y="2080"/>
    </p:cViewPr>
  </p:sorter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handoutMaster" Target="handoutMasters/handoutMaster1.xml"/><Relationship Id="rId47" Type="http://schemas.openxmlformats.org/officeDocument/2006/relationships/printerSettings" Target="printerSettings/printerSettings1.bin"/><Relationship Id="rId48" Type="http://schemas.openxmlformats.org/officeDocument/2006/relationships/commentAuthors" Target="commentAuthors.xml"/><Relationship Id="rId49" Type="http://schemas.openxmlformats.org/officeDocument/2006/relationships/presProps" Target="pres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viewProps" Target="viewProps.xml"/><Relationship Id="rId51" Type="http://schemas.openxmlformats.org/officeDocument/2006/relationships/theme" Target="theme/theme1.xml"/><Relationship Id="rId52"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1968" cy="465296"/>
          </a:xfrm>
          <a:prstGeom prst="rect">
            <a:avLst/>
          </a:prstGeom>
        </p:spPr>
        <p:txBody>
          <a:bodyPr vert="horz" lIns="93287" tIns="46644" rIns="93287" bIns="46644" rtlCol="0"/>
          <a:lstStyle>
            <a:lvl1pPr algn="l">
              <a:defRPr sz="1200"/>
            </a:lvl1pPr>
          </a:lstStyle>
          <a:p>
            <a:endParaRPr lang="en-US"/>
          </a:p>
        </p:txBody>
      </p:sp>
      <p:sp>
        <p:nvSpPr>
          <p:cNvPr id="3" name="Date Placeholder 2"/>
          <p:cNvSpPr>
            <a:spLocks noGrp="1"/>
          </p:cNvSpPr>
          <p:nvPr>
            <p:ph type="dt" sz="quarter" idx="1"/>
          </p:nvPr>
        </p:nvSpPr>
        <p:spPr>
          <a:xfrm>
            <a:off x="3976333" y="0"/>
            <a:ext cx="3041968" cy="465296"/>
          </a:xfrm>
          <a:prstGeom prst="rect">
            <a:avLst/>
          </a:prstGeom>
        </p:spPr>
        <p:txBody>
          <a:bodyPr vert="horz" lIns="93287" tIns="46644" rIns="93287" bIns="46644" rtlCol="0"/>
          <a:lstStyle>
            <a:lvl1pPr algn="r">
              <a:defRPr sz="1200"/>
            </a:lvl1pPr>
          </a:lstStyle>
          <a:p>
            <a:fld id="{1A1B2130-05BD-8044-B685-DF9F050D3372}" type="datetimeFigureOut">
              <a:rPr lang="en-US" smtClean="0"/>
              <a:t>4/5/17</a:t>
            </a:fld>
            <a:endParaRPr lang="en-US"/>
          </a:p>
        </p:txBody>
      </p:sp>
      <p:sp>
        <p:nvSpPr>
          <p:cNvPr id="4" name="Footer Placeholder 3"/>
          <p:cNvSpPr>
            <a:spLocks noGrp="1"/>
          </p:cNvSpPr>
          <p:nvPr>
            <p:ph type="ftr" sz="quarter" idx="2"/>
          </p:nvPr>
        </p:nvSpPr>
        <p:spPr>
          <a:xfrm>
            <a:off x="0" y="8839014"/>
            <a:ext cx="3041968" cy="465296"/>
          </a:xfrm>
          <a:prstGeom prst="rect">
            <a:avLst/>
          </a:prstGeom>
        </p:spPr>
        <p:txBody>
          <a:bodyPr vert="horz" lIns="93287" tIns="46644" rIns="93287" bIns="46644" rtlCol="0" anchor="b"/>
          <a:lstStyle>
            <a:lvl1pPr algn="l">
              <a:defRPr sz="1200"/>
            </a:lvl1pPr>
          </a:lstStyle>
          <a:p>
            <a:endParaRPr lang="en-US"/>
          </a:p>
        </p:txBody>
      </p:sp>
      <p:sp>
        <p:nvSpPr>
          <p:cNvPr id="5" name="Slide Number Placeholder 4"/>
          <p:cNvSpPr>
            <a:spLocks noGrp="1"/>
          </p:cNvSpPr>
          <p:nvPr>
            <p:ph type="sldNum" sz="quarter" idx="3"/>
          </p:nvPr>
        </p:nvSpPr>
        <p:spPr>
          <a:xfrm>
            <a:off x="3976333" y="8839014"/>
            <a:ext cx="3041968" cy="465296"/>
          </a:xfrm>
          <a:prstGeom prst="rect">
            <a:avLst/>
          </a:prstGeom>
        </p:spPr>
        <p:txBody>
          <a:bodyPr vert="horz" lIns="93287" tIns="46644" rIns="93287" bIns="46644" rtlCol="0" anchor="b"/>
          <a:lstStyle>
            <a:lvl1pPr algn="r">
              <a:defRPr sz="1200"/>
            </a:lvl1pPr>
          </a:lstStyle>
          <a:p>
            <a:fld id="{C4F5C7EA-C05F-E74D-B62B-6C1C2037B803}" type="slidenum">
              <a:rPr lang="en-US" smtClean="0"/>
              <a:t>‹#›</a:t>
            </a:fld>
            <a:endParaRPr lang="en-US"/>
          </a:p>
        </p:txBody>
      </p:sp>
    </p:spTree>
    <p:extLst>
      <p:ext uri="{BB962C8B-B14F-4D97-AF65-F5344CB8AC3E}">
        <p14:creationId xmlns:p14="http://schemas.microsoft.com/office/powerpoint/2010/main" val="238751315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1968" cy="465296"/>
          </a:xfrm>
          <a:prstGeom prst="rect">
            <a:avLst/>
          </a:prstGeom>
        </p:spPr>
        <p:txBody>
          <a:bodyPr vert="horz" lIns="93287" tIns="46644" rIns="93287" bIns="46644" rtlCol="0"/>
          <a:lstStyle>
            <a:lvl1pPr algn="l">
              <a:defRPr sz="1200"/>
            </a:lvl1pPr>
          </a:lstStyle>
          <a:p>
            <a:endParaRPr lang="en-US"/>
          </a:p>
        </p:txBody>
      </p:sp>
      <p:sp>
        <p:nvSpPr>
          <p:cNvPr id="3" name="Date Placeholder 2"/>
          <p:cNvSpPr>
            <a:spLocks noGrp="1"/>
          </p:cNvSpPr>
          <p:nvPr>
            <p:ph type="dt" idx="1"/>
          </p:nvPr>
        </p:nvSpPr>
        <p:spPr>
          <a:xfrm>
            <a:off x="3976333" y="0"/>
            <a:ext cx="3041968" cy="465296"/>
          </a:xfrm>
          <a:prstGeom prst="rect">
            <a:avLst/>
          </a:prstGeom>
        </p:spPr>
        <p:txBody>
          <a:bodyPr vert="horz" lIns="93287" tIns="46644" rIns="93287" bIns="46644" rtlCol="0"/>
          <a:lstStyle>
            <a:lvl1pPr algn="r">
              <a:defRPr sz="1200"/>
            </a:lvl1pPr>
          </a:lstStyle>
          <a:p>
            <a:fld id="{DF6361B9-3B33-2E44-9DAA-A97C1E7BAF8B}" type="datetimeFigureOut">
              <a:rPr lang="en-US" smtClean="0"/>
              <a:t>4/5/17</a:t>
            </a:fld>
            <a:endParaRPr lang="en-US"/>
          </a:p>
        </p:txBody>
      </p:sp>
      <p:sp>
        <p:nvSpPr>
          <p:cNvPr id="4" name="Slide Image Placeholder 3"/>
          <p:cNvSpPr>
            <a:spLocks noGrp="1" noRot="1" noChangeAspect="1"/>
          </p:cNvSpPr>
          <p:nvPr>
            <p:ph type="sldImg" idx="2"/>
          </p:nvPr>
        </p:nvSpPr>
        <p:spPr>
          <a:xfrm>
            <a:off x="407988" y="698500"/>
            <a:ext cx="6203950" cy="3489325"/>
          </a:xfrm>
          <a:prstGeom prst="rect">
            <a:avLst/>
          </a:prstGeom>
          <a:noFill/>
          <a:ln w="12700">
            <a:solidFill>
              <a:prstClr val="black"/>
            </a:solidFill>
          </a:ln>
        </p:spPr>
        <p:txBody>
          <a:bodyPr vert="horz" lIns="93287" tIns="46644" rIns="93287" bIns="46644" rtlCol="0" anchor="ctr"/>
          <a:lstStyle/>
          <a:p>
            <a:endParaRPr lang="en-US"/>
          </a:p>
        </p:txBody>
      </p:sp>
      <p:sp>
        <p:nvSpPr>
          <p:cNvPr id="5" name="Notes Placeholder 4"/>
          <p:cNvSpPr>
            <a:spLocks noGrp="1"/>
          </p:cNvSpPr>
          <p:nvPr>
            <p:ph type="body" sz="quarter" idx="3"/>
          </p:nvPr>
        </p:nvSpPr>
        <p:spPr>
          <a:xfrm>
            <a:off x="701993" y="4420315"/>
            <a:ext cx="5615940" cy="4187666"/>
          </a:xfrm>
          <a:prstGeom prst="rect">
            <a:avLst/>
          </a:prstGeom>
        </p:spPr>
        <p:txBody>
          <a:bodyPr vert="horz" lIns="93287" tIns="46644" rIns="93287" bIns="46644"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39014"/>
            <a:ext cx="3041968" cy="465296"/>
          </a:xfrm>
          <a:prstGeom prst="rect">
            <a:avLst/>
          </a:prstGeom>
        </p:spPr>
        <p:txBody>
          <a:bodyPr vert="horz" lIns="93287" tIns="46644" rIns="93287" bIns="46644" rtlCol="0" anchor="b"/>
          <a:lstStyle>
            <a:lvl1pPr algn="l">
              <a:defRPr sz="1200"/>
            </a:lvl1pPr>
          </a:lstStyle>
          <a:p>
            <a:endParaRPr lang="en-US"/>
          </a:p>
        </p:txBody>
      </p:sp>
      <p:sp>
        <p:nvSpPr>
          <p:cNvPr id="7" name="Slide Number Placeholder 6"/>
          <p:cNvSpPr>
            <a:spLocks noGrp="1"/>
          </p:cNvSpPr>
          <p:nvPr>
            <p:ph type="sldNum" sz="quarter" idx="5"/>
          </p:nvPr>
        </p:nvSpPr>
        <p:spPr>
          <a:xfrm>
            <a:off x="3976333" y="8839014"/>
            <a:ext cx="3041968" cy="465296"/>
          </a:xfrm>
          <a:prstGeom prst="rect">
            <a:avLst/>
          </a:prstGeom>
        </p:spPr>
        <p:txBody>
          <a:bodyPr vert="horz" lIns="93287" tIns="46644" rIns="93287" bIns="46644" rtlCol="0" anchor="b"/>
          <a:lstStyle>
            <a:lvl1pPr algn="r">
              <a:defRPr sz="1200"/>
            </a:lvl1pPr>
          </a:lstStyle>
          <a:p>
            <a:fld id="{170968EE-EE9B-0B42-B3D9-1AE508DBF675}" type="slidenum">
              <a:rPr lang="en-US" smtClean="0"/>
              <a:t>‹#›</a:t>
            </a:fld>
            <a:endParaRPr lang="en-US"/>
          </a:p>
        </p:txBody>
      </p:sp>
    </p:spTree>
    <p:extLst>
      <p:ext uri="{BB962C8B-B14F-4D97-AF65-F5344CB8AC3E}">
        <p14:creationId xmlns:p14="http://schemas.microsoft.com/office/powerpoint/2010/main" val="3259077226"/>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70968EE-EE9B-0B42-B3D9-1AE508DBF675}" type="slidenum">
              <a:rPr lang="en-US" smtClean="0"/>
              <a:t>1</a:t>
            </a:fld>
            <a:endParaRPr lang="en-US"/>
          </a:p>
        </p:txBody>
      </p:sp>
    </p:spTree>
    <p:extLst>
      <p:ext uri="{BB962C8B-B14F-4D97-AF65-F5344CB8AC3E}">
        <p14:creationId xmlns:p14="http://schemas.microsoft.com/office/powerpoint/2010/main" val="30285390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70968EE-EE9B-0B42-B3D9-1AE508DBF675}" type="slidenum">
              <a:rPr lang="en-US" smtClean="0"/>
              <a:t>10</a:t>
            </a:fld>
            <a:endParaRPr lang="en-US"/>
          </a:p>
        </p:txBody>
      </p:sp>
    </p:spTree>
    <p:extLst>
      <p:ext uri="{BB962C8B-B14F-4D97-AF65-F5344CB8AC3E}">
        <p14:creationId xmlns:p14="http://schemas.microsoft.com/office/powerpoint/2010/main" val="11598751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70968EE-EE9B-0B42-B3D9-1AE508DBF675}" type="slidenum">
              <a:rPr lang="en-US" smtClean="0"/>
              <a:t>11</a:t>
            </a:fld>
            <a:endParaRPr lang="en-US"/>
          </a:p>
        </p:txBody>
      </p:sp>
    </p:spTree>
    <p:extLst>
      <p:ext uri="{BB962C8B-B14F-4D97-AF65-F5344CB8AC3E}">
        <p14:creationId xmlns:p14="http://schemas.microsoft.com/office/powerpoint/2010/main" val="11598751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70968EE-EE9B-0B42-B3D9-1AE508DBF675}" type="slidenum">
              <a:rPr lang="en-US" smtClean="0"/>
              <a:t>13</a:t>
            </a:fld>
            <a:endParaRPr lang="en-US"/>
          </a:p>
        </p:txBody>
      </p:sp>
    </p:spTree>
    <p:extLst>
      <p:ext uri="{BB962C8B-B14F-4D97-AF65-F5344CB8AC3E}">
        <p14:creationId xmlns:p14="http://schemas.microsoft.com/office/powerpoint/2010/main" val="41525545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70968EE-EE9B-0B42-B3D9-1AE508DBF675}" type="slidenum">
              <a:rPr lang="en-US" smtClean="0"/>
              <a:t>14</a:t>
            </a:fld>
            <a:endParaRPr lang="en-US"/>
          </a:p>
        </p:txBody>
      </p:sp>
    </p:spTree>
    <p:extLst>
      <p:ext uri="{BB962C8B-B14F-4D97-AF65-F5344CB8AC3E}">
        <p14:creationId xmlns:p14="http://schemas.microsoft.com/office/powerpoint/2010/main" val="41525545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70968EE-EE9B-0B42-B3D9-1AE508DBF675}" type="slidenum">
              <a:rPr lang="en-US" smtClean="0"/>
              <a:t>15</a:t>
            </a:fld>
            <a:endParaRPr lang="en-US"/>
          </a:p>
        </p:txBody>
      </p:sp>
    </p:spTree>
    <p:extLst>
      <p:ext uri="{BB962C8B-B14F-4D97-AF65-F5344CB8AC3E}">
        <p14:creationId xmlns:p14="http://schemas.microsoft.com/office/powerpoint/2010/main" val="30172426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70968EE-EE9B-0B42-B3D9-1AE508DBF675}" type="slidenum">
              <a:rPr lang="en-US" smtClean="0"/>
              <a:t>16</a:t>
            </a:fld>
            <a:endParaRPr lang="en-US"/>
          </a:p>
        </p:txBody>
      </p:sp>
    </p:spTree>
    <p:extLst>
      <p:ext uri="{BB962C8B-B14F-4D97-AF65-F5344CB8AC3E}">
        <p14:creationId xmlns:p14="http://schemas.microsoft.com/office/powerpoint/2010/main" val="3328305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70968EE-EE9B-0B42-B3D9-1AE508DBF675}" type="slidenum">
              <a:rPr lang="en-US" smtClean="0"/>
              <a:t>17</a:t>
            </a:fld>
            <a:endParaRPr lang="en-US"/>
          </a:p>
        </p:txBody>
      </p:sp>
    </p:spTree>
    <p:extLst>
      <p:ext uri="{BB962C8B-B14F-4D97-AF65-F5344CB8AC3E}">
        <p14:creationId xmlns:p14="http://schemas.microsoft.com/office/powerpoint/2010/main" val="2594718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70968EE-EE9B-0B42-B3D9-1AE508DBF675}" type="slidenum">
              <a:rPr lang="en-US" smtClean="0"/>
              <a:t>18</a:t>
            </a:fld>
            <a:endParaRPr lang="en-US"/>
          </a:p>
        </p:txBody>
      </p:sp>
    </p:spTree>
    <p:extLst>
      <p:ext uri="{BB962C8B-B14F-4D97-AF65-F5344CB8AC3E}">
        <p14:creationId xmlns:p14="http://schemas.microsoft.com/office/powerpoint/2010/main" val="2594718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70968EE-EE9B-0B42-B3D9-1AE508DBF675}" type="slidenum">
              <a:rPr lang="en-US" smtClean="0"/>
              <a:t>19</a:t>
            </a:fld>
            <a:endParaRPr lang="en-US"/>
          </a:p>
        </p:txBody>
      </p:sp>
    </p:spTree>
    <p:extLst>
      <p:ext uri="{BB962C8B-B14F-4D97-AF65-F5344CB8AC3E}">
        <p14:creationId xmlns:p14="http://schemas.microsoft.com/office/powerpoint/2010/main" val="24017984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70968EE-EE9B-0B42-B3D9-1AE508DBF675}" type="slidenum">
              <a:rPr lang="en-US" smtClean="0"/>
              <a:t>20</a:t>
            </a:fld>
            <a:endParaRPr lang="en-US"/>
          </a:p>
        </p:txBody>
      </p:sp>
    </p:spTree>
    <p:extLst>
      <p:ext uri="{BB962C8B-B14F-4D97-AF65-F5344CB8AC3E}">
        <p14:creationId xmlns:p14="http://schemas.microsoft.com/office/powerpoint/2010/main" val="5913771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70968EE-EE9B-0B42-B3D9-1AE508DBF675}" type="slidenum">
              <a:rPr lang="en-US" smtClean="0"/>
              <a:t>2</a:t>
            </a:fld>
            <a:endParaRPr lang="en-US"/>
          </a:p>
        </p:txBody>
      </p:sp>
    </p:spTree>
    <p:extLst>
      <p:ext uri="{BB962C8B-B14F-4D97-AF65-F5344CB8AC3E}">
        <p14:creationId xmlns:p14="http://schemas.microsoft.com/office/powerpoint/2010/main" val="37913531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70968EE-EE9B-0B42-B3D9-1AE508DBF675}" type="slidenum">
              <a:rPr lang="en-US" smtClean="0"/>
              <a:t>21</a:t>
            </a:fld>
            <a:endParaRPr lang="en-US"/>
          </a:p>
        </p:txBody>
      </p:sp>
    </p:spTree>
    <p:extLst>
      <p:ext uri="{BB962C8B-B14F-4D97-AF65-F5344CB8AC3E}">
        <p14:creationId xmlns:p14="http://schemas.microsoft.com/office/powerpoint/2010/main" val="1478229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70968EE-EE9B-0B42-B3D9-1AE508DBF675}" type="slidenum">
              <a:rPr lang="en-US" smtClean="0"/>
              <a:t>22</a:t>
            </a:fld>
            <a:endParaRPr lang="en-US"/>
          </a:p>
        </p:txBody>
      </p:sp>
    </p:spTree>
    <p:extLst>
      <p:ext uri="{BB962C8B-B14F-4D97-AF65-F5344CB8AC3E}">
        <p14:creationId xmlns:p14="http://schemas.microsoft.com/office/powerpoint/2010/main" val="12611633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70968EE-EE9B-0B42-B3D9-1AE508DBF675}" type="slidenum">
              <a:rPr lang="en-US" smtClean="0"/>
              <a:t>23</a:t>
            </a:fld>
            <a:endParaRPr lang="en-US"/>
          </a:p>
        </p:txBody>
      </p:sp>
    </p:spTree>
    <p:extLst>
      <p:ext uri="{BB962C8B-B14F-4D97-AF65-F5344CB8AC3E}">
        <p14:creationId xmlns:p14="http://schemas.microsoft.com/office/powerpoint/2010/main" val="1922920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70968EE-EE9B-0B42-B3D9-1AE508DBF675}" type="slidenum">
              <a:rPr lang="en-US" smtClean="0"/>
              <a:t>24</a:t>
            </a:fld>
            <a:endParaRPr lang="en-US"/>
          </a:p>
        </p:txBody>
      </p:sp>
    </p:spTree>
    <p:extLst>
      <p:ext uri="{BB962C8B-B14F-4D97-AF65-F5344CB8AC3E}">
        <p14:creationId xmlns:p14="http://schemas.microsoft.com/office/powerpoint/2010/main" val="35769169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70968EE-EE9B-0B42-B3D9-1AE508DBF675}" type="slidenum">
              <a:rPr lang="en-US" smtClean="0"/>
              <a:t>25</a:t>
            </a:fld>
            <a:endParaRPr lang="en-US"/>
          </a:p>
        </p:txBody>
      </p:sp>
    </p:spTree>
    <p:extLst>
      <p:ext uri="{BB962C8B-B14F-4D97-AF65-F5344CB8AC3E}">
        <p14:creationId xmlns:p14="http://schemas.microsoft.com/office/powerpoint/2010/main" val="42465510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70968EE-EE9B-0B42-B3D9-1AE508DBF675}" type="slidenum">
              <a:rPr lang="en-US" smtClean="0"/>
              <a:t>26</a:t>
            </a:fld>
            <a:endParaRPr lang="en-US"/>
          </a:p>
        </p:txBody>
      </p:sp>
    </p:spTree>
    <p:extLst>
      <p:ext uri="{BB962C8B-B14F-4D97-AF65-F5344CB8AC3E}">
        <p14:creationId xmlns:p14="http://schemas.microsoft.com/office/powerpoint/2010/main" val="41531330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70968EE-EE9B-0B42-B3D9-1AE508DBF675}" type="slidenum">
              <a:rPr lang="en-US" smtClean="0"/>
              <a:t>27</a:t>
            </a:fld>
            <a:endParaRPr lang="en-US"/>
          </a:p>
        </p:txBody>
      </p:sp>
    </p:spTree>
    <p:extLst>
      <p:ext uri="{BB962C8B-B14F-4D97-AF65-F5344CB8AC3E}">
        <p14:creationId xmlns:p14="http://schemas.microsoft.com/office/powerpoint/2010/main" val="13007241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70968EE-EE9B-0B42-B3D9-1AE508DBF675}" type="slidenum">
              <a:rPr lang="en-US" smtClean="0"/>
              <a:t>28</a:t>
            </a:fld>
            <a:endParaRPr lang="en-US"/>
          </a:p>
        </p:txBody>
      </p:sp>
    </p:spTree>
    <p:extLst>
      <p:ext uri="{BB962C8B-B14F-4D97-AF65-F5344CB8AC3E}">
        <p14:creationId xmlns:p14="http://schemas.microsoft.com/office/powerpoint/2010/main" val="18532052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70968EE-EE9B-0B42-B3D9-1AE508DBF675}" type="slidenum">
              <a:rPr lang="en-US" smtClean="0"/>
              <a:t>29</a:t>
            </a:fld>
            <a:endParaRPr lang="en-US"/>
          </a:p>
        </p:txBody>
      </p:sp>
    </p:spTree>
    <p:extLst>
      <p:ext uri="{BB962C8B-B14F-4D97-AF65-F5344CB8AC3E}">
        <p14:creationId xmlns:p14="http://schemas.microsoft.com/office/powerpoint/2010/main" val="32796713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70968EE-EE9B-0B42-B3D9-1AE508DBF675}" type="slidenum">
              <a:rPr lang="en-US" smtClean="0"/>
              <a:t>30</a:t>
            </a:fld>
            <a:endParaRPr lang="en-US"/>
          </a:p>
        </p:txBody>
      </p:sp>
    </p:spTree>
    <p:extLst>
      <p:ext uri="{BB962C8B-B14F-4D97-AF65-F5344CB8AC3E}">
        <p14:creationId xmlns:p14="http://schemas.microsoft.com/office/powerpoint/2010/main" val="29054174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70968EE-EE9B-0B42-B3D9-1AE508DBF675}" type="slidenum">
              <a:rPr lang="en-US" smtClean="0"/>
              <a:t>3</a:t>
            </a:fld>
            <a:endParaRPr lang="en-US"/>
          </a:p>
        </p:txBody>
      </p:sp>
    </p:spTree>
    <p:extLst>
      <p:ext uri="{BB962C8B-B14F-4D97-AF65-F5344CB8AC3E}">
        <p14:creationId xmlns:p14="http://schemas.microsoft.com/office/powerpoint/2010/main" val="18279483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70968EE-EE9B-0B42-B3D9-1AE508DBF675}" type="slidenum">
              <a:rPr lang="en-US" smtClean="0"/>
              <a:t>31</a:t>
            </a:fld>
            <a:endParaRPr lang="en-US"/>
          </a:p>
        </p:txBody>
      </p:sp>
    </p:spTree>
    <p:extLst>
      <p:ext uri="{BB962C8B-B14F-4D97-AF65-F5344CB8AC3E}">
        <p14:creationId xmlns:p14="http://schemas.microsoft.com/office/powerpoint/2010/main" val="11231504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70968EE-EE9B-0B42-B3D9-1AE508DBF675}" type="slidenum">
              <a:rPr lang="en-US" smtClean="0"/>
              <a:t>32</a:t>
            </a:fld>
            <a:endParaRPr lang="en-US"/>
          </a:p>
        </p:txBody>
      </p:sp>
    </p:spTree>
    <p:extLst>
      <p:ext uri="{BB962C8B-B14F-4D97-AF65-F5344CB8AC3E}">
        <p14:creationId xmlns:p14="http://schemas.microsoft.com/office/powerpoint/2010/main" val="3328305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70968EE-EE9B-0B42-B3D9-1AE508DBF675}" type="slidenum">
              <a:rPr lang="en-US" smtClean="0"/>
              <a:t>33</a:t>
            </a:fld>
            <a:endParaRPr lang="en-US"/>
          </a:p>
        </p:txBody>
      </p:sp>
    </p:spTree>
    <p:extLst>
      <p:ext uri="{BB962C8B-B14F-4D97-AF65-F5344CB8AC3E}">
        <p14:creationId xmlns:p14="http://schemas.microsoft.com/office/powerpoint/2010/main" val="318557247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70968EE-EE9B-0B42-B3D9-1AE508DBF675}" type="slidenum">
              <a:rPr lang="en-US" smtClean="0"/>
              <a:t>34</a:t>
            </a:fld>
            <a:endParaRPr lang="en-US"/>
          </a:p>
        </p:txBody>
      </p:sp>
    </p:spTree>
    <p:extLst>
      <p:ext uri="{BB962C8B-B14F-4D97-AF65-F5344CB8AC3E}">
        <p14:creationId xmlns:p14="http://schemas.microsoft.com/office/powerpoint/2010/main" val="318557247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70968EE-EE9B-0B42-B3D9-1AE508DBF675}" type="slidenum">
              <a:rPr lang="en-US" smtClean="0"/>
              <a:t>35</a:t>
            </a:fld>
            <a:endParaRPr lang="en-US"/>
          </a:p>
        </p:txBody>
      </p:sp>
    </p:spTree>
    <p:extLst>
      <p:ext uri="{BB962C8B-B14F-4D97-AF65-F5344CB8AC3E}">
        <p14:creationId xmlns:p14="http://schemas.microsoft.com/office/powerpoint/2010/main" val="31855724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70968EE-EE9B-0B42-B3D9-1AE508DBF675}" type="slidenum">
              <a:rPr lang="en-US" smtClean="0"/>
              <a:t>36</a:t>
            </a:fld>
            <a:endParaRPr lang="en-US"/>
          </a:p>
        </p:txBody>
      </p:sp>
    </p:spTree>
    <p:extLst>
      <p:ext uri="{BB962C8B-B14F-4D97-AF65-F5344CB8AC3E}">
        <p14:creationId xmlns:p14="http://schemas.microsoft.com/office/powerpoint/2010/main" val="210919118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70968EE-EE9B-0B42-B3D9-1AE508DBF675}" type="slidenum">
              <a:rPr lang="en-US" smtClean="0"/>
              <a:t>37</a:t>
            </a:fld>
            <a:endParaRPr lang="en-US"/>
          </a:p>
        </p:txBody>
      </p:sp>
    </p:spTree>
    <p:extLst>
      <p:ext uri="{BB962C8B-B14F-4D97-AF65-F5344CB8AC3E}">
        <p14:creationId xmlns:p14="http://schemas.microsoft.com/office/powerpoint/2010/main" val="223707147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70968EE-EE9B-0B42-B3D9-1AE508DBF675}" type="slidenum">
              <a:rPr lang="en-US" smtClean="0"/>
              <a:t>38</a:t>
            </a:fld>
            <a:endParaRPr lang="en-US"/>
          </a:p>
        </p:txBody>
      </p:sp>
    </p:spTree>
    <p:extLst>
      <p:ext uri="{BB962C8B-B14F-4D97-AF65-F5344CB8AC3E}">
        <p14:creationId xmlns:p14="http://schemas.microsoft.com/office/powerpoint/2010/main" val="255652452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70968EE-EE9B-0B42-B3D9-1AE508DBF675}" type="slidenum">
              <a:rPr lang="en-US" smtClean="0"/>
              <a:t>39</a:t>
            </a:fld>
            <a:endParaRPr lang="en-US"/>
          </a:p>
        </p:txBody>
      </p:sp>
    </p:spTree>
    <p:extLst>
      <p:ext uri="{BB962C8B-B14F-4D97-AF65-F5344CB8AC3E}">
        <p14:creationId xmlns:p14="http://schemas.microsoft.com/office/powerpoint/2010/main" val="165233893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70968EE-EE9B-0B42-B3D9-1AE508DBF675}" type="slidenum">
              <a:rPr lang="en-US" smtClean="0"/>
              <a:t>40</a:t>
            </a:fld>
            <a:endParaRPr lang="en-US"/>
          </a:p>
        </p:txBody>
      </p:sp>
    </p:spTree>
    <p:extLst>
      <p:ext uri="{BB962C8B-B14F-4D97-AF65-F5344CB8AC3E}">
        <p14:creationId xmlns:p14="http://schemas.microsoft.com/office/powerpoint/2010/main" val="15481137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70968EE-EE9B-0B42-B3D9-1AE508DBF675}" type="slidenum">
              <a:rPr lang="en-US" smtClean="0"/>
              <a:t>4</a:t>
            </a:fld>
            <a:endParaRPr lang="en-US"/>
          </a:p>
        </p:txBody>
      </p:sp>
    </p:spTree>
    <p:extLst>
      <p:ext uri="{BB962C8B-B14F-4D97-AF65-F5344CB8AC3E}">
        <p14:creationId xmlns:p14="http://schemas.microsoft.com/office/powerpoint/2010/main" val="414565572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70968EE-EE9B-0B42-B3D9-1AE508DBF675}" type="slidenum">
              <a:rPr lang="en-US" smtClean="0"/>
              <a:t>41</a:t>
            </a:fld>
            <a:endParaRPr lang="en-US"/>
          </a:p>
        </p:txBody>
      </p:sp>
    </p:spTree>
    <p:extLst>
      <p:ext uri="{BB962C8B-B14F-4D97-AF65-F5344CB8AC3E}">
        <p14:creationId xmlns:p14="http://schemas.microsoft.com/office/powerpoint/2010/main" val="424604087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70968EE-EE9B-0B42-B3D9-1AE508DBF675}" type="slidenum">
              <a:rPr lang="en-US" smtClean="0"/>
              <a:t>42</a:t>
            </a:fld>
            <a:endParaRPr lang="en-US"/>
          </a:p>
        </p:txBody>
      </p:sp>
    </p:spTree>
    <p:extLst>
      <p:ext uri="{BB962C8B-B14F-4D97-AF65-F5344CB8AC3E}">
        <p14:creationId xmlns:p14="http://schemas.microsoft.com/office/powerpoint/2010/main" val="140751314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70968EE-EE9B-0B42-B3D9-1AE508DBF675}" type="slidenum">
              <a:rPr lang="en-US" smtClean="0"/>
              <a:t>43</a:t>
            </a:fld>
            <a:endParaRPr lang="en-US"/>
          </a:p>
        </p:txBody>
      </p:sp>
    </p:spTree>
    <p:extLst>
      <p:ext uri="{BB962C8B-B14F-4D97-AF65-F5344CB8AC3E}">
        <p14:creationId xmlns:p14="http://schemas.microsoft.com/office/powerpoint/2010/main" val="33942522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70968EE-EE9B-0B42-B3D9-1AE508DBF675}" type="slidenum">
              <a:rPr lang="en-US" smtClean="0"/>
              <a:t>5</a:t>
            </a:fld>
            <a:endParaRPr lang="en-US"/>
          </a:p>
        </p:txBody>
      </p:sp>
    </p:spTree>
    <p:extLst>
      <p:ext uri="{BB962C8B-B14F-4D97-AF65-F5344CB8AC3E}">
        <p14:creationId xmlns:p14="http://schemas.microsoft.com/office/powerpoint/2010/main" val="29919884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70968EE-EE9B-0B42-B3D9-1AE508DBF675}" type="slidenum">
              <a:rPr lang="en-US" smtClean="0"/>
              <a:t>6</a:t>
            </a:fld>
            <a:endParaRPr lang="en-US"/>
          </a:p>
        </p:txBody>
      </p:sp>
    </p:spTree>
    <p:extLst>
      <p:ext uri="{BB962C8B-B14F-4D97-AF65-F5344CB8AC3E}">
        <p14:creationId xmlns:p14="http://schemas.microsoft.com/office/powerpoint/2010/main" val="22526284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70968EE-EE9B-0B42-B3D9-1AE508DBF675}" type="slidenum">
              <a:rPr lang="en-US" smtClean="0"/>
              <a:t>7</a:t>
            </a:fld>
            <a:endParaRPr lang="en-US"/>
          </a:p>
        </p:txBody>
      </p:sp>
    </p:spTree>
    <p:extLst>
      <p:ext uri="{BB962C8B-B14F-4D97-AF65-F5344CB8AC3E}">
        <p14:creationId xmlns:p14="http://schemas.microsoft.com/office/powerpoint/2010/main" val="5554143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70968EE-EE9B-0B42-B3D9-1AE508DBF675}" type="slidenum">
              <a:rPr lang="en-US" smtClean="0"/>
              <a:t>8</a:t>
            </a:fld>
            <a:endParaRPr lang="en-US"/>
          </a:p>
        </p:txBody>
      </p:sp>
    </p:spTree>
    <p:extLst>
      <p:ext uri="{BB962C8B-B14F-4D97-AF65-F5344CB8AC3E}">
        <p14:creationId xmlns:p14="http://schemas.microsoft.com/office/powerpoint/2010/main" val="37613244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70968EE-EE9B-0B42-B3D9-1AE508DBF675}" type="slidenum">
              <a:rPr lang="en-US" smtClean="0"/>
              <a:t>9</a:t>
            </a:fld>
            <a:endParaRPr lang="en-US"/>
          </a:p>
        </p:txBody>
      </p:sp>
    </p:spTree>
    <p:extLst>
      <p:ext uri="{BB962C8B-B14F-4D97-AF65-F5344CB8AC3E}">
        <p14:creationId xmlns:p14="http://schemas.microsoft.com/office/powerpoint/2010/main" val="30833212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666562" y="2367186"/>
            <a:ext cx="7766936"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66562"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a:defRPr/>
            </a:pPr>
            <a:fld id="{8D5E386F-9791-204C-B795-5E1A0C6789EA}" type="datetime1">
              <a:rPr lang="en-US" altLang="en-US" smtClean="0">
                <a:solidFill>
                  <a:prstClr val="white"/>
                </a:solidFill>
              </a:rPr>
              <a:t>4/5/17</a:t>
            </a:fld>
            <a:endParaRPr lang="en-US" altLang="en-US">
              <a:solidFill>
                <a:prstClr val="white"/>
              </a:solidFill>
            </a:endParaRPr>
          </a:p>
        </p:txBody>
      </p:sp>
      <p:sp>
        <p:nvSpPr>
          <p:cNvPr id="5" name="Footer Placeholder 4"/>
          <p:cNvSpPr>
            <a:spLocks noGrp="1"/>
          </p:cNvSpPr>
          <p:nvPr>
            <p:ph type="ftr" sz="quarter" idx="11"/>
          </p:nvPr>
        </p:nvSpPr>
        <p:spPr/>
        <p:txBody>
          <a:bodyPr/>
          <a:lstStyle/>
          <a:p>
            <a:pPr>
              <a:defRPr/>
            </a:pPr>
            <a:endParaRPr lang="en-US">
              <a:solidFill>
                <a:prstClr val="white"/>
              </a:solidFill>
            </a:endParaRPr>
          </a:p>
        </p:txBody>
      </p:sp>
      <p:sp>
        <p:nvSpPr>
          <p:cNvPr id="6" name="Slide Number Placeholder 5"/>
          <p:cNvSpPr>
            <a:spLocks noGrp="1"/>
          </p:cNvSpPr>
          <p:nvPr>
            <p:ph type="sldNum" sz="quarter" idx="12"/>
          </p:nvPr>
        </p:nvSpPr>
        <p:spPr/>
        <p:txBody>
          <a:bodyPr/>
          <a:lstStyle/>
          <a:p>
            <a:fld id="{C65FB580-F77D-44AA-8E29-291ABD17B874}" type="slidenum">
              <a:rPr lang="en-US" altLang="en-US" smtClean="0">
                <a:solidFill>
                  <a:prstClr val="white"/>
                </a:solidFill>
              </a:rPr>
              <a:pPr/>
              <a:t>‹#›</a:t>
            </a:fld>
            <a:endParaRPr lang="en-US" altLang="en-US">
              <a:solidFill>
                <a:prstClr val="white"/>
              </a:solidFill>
            </a:endParaRPr>
          </a:p>
        </p:txBody>
      </p:sp>
    </p:spTree>
    <p:extLst>
      <p:ext uri="{BB962C8B-B14F-4D97-AF65-F5344CB8AC3E}">
        <p14:creationId xmlns:p14="http://schemas.microsoft.com/office/powerpoint/2010/main" val="35978568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fld id="{C91FD1D9-7A18-6C49-8942-1559F33C448F}" type="datetime1">
              <a:rPr lang="en-US" altLang="en-US" smtClean="0">
                <a:solidFill>
                  <a:prstClr val="white"/>
                </a:solidFill>
              </a:rPr>
              <a:t>4/5/17</a:t>
            </a:fld>
            <a:endParaRPr lang="en-US" altLang="en-US">
              <a:solidFill>
                <a:prstClr val="white"/>
              </a:solidFill>
            </a:endParaRPr>
          </a:p>
        </p:txBody>
      </p:sp>
      <p:sp>
        <p:nvSpPr>
          <p:cNvPr id="5" name="Footer Placeholder 4"/>
          <p:cNvSpPr>
            <a:spLocks noGrp="1"/>
          </p:cNvSpPr>
          <p:nvPr>
            <p:ph type="ftr" sz="quarter" idx="11"/>
          </p:nvPr>
        </p:nvSpPr>
        <p:spPr/>
        <p:txBody>
          <a:bodyPr/>
          <a:lstStyle/>
          <a:p>
            <a:pPr>
              <a:defRPr/>
            </a:pPr>
            <a:endParaRPr lang="en-US">
              <a:solidFill>
                <a:prstClr val="white"/>
              </a:solidFill>
            </a:endParaRPr>
          </a:p>
        </p:txBody>
      </p:sp>
      <p:sp>
        <p:nvSpPr>
          <p:cNvPr id="6" name="Slide Number Placeholder 5"/>
          <p:cNvSpPr>
            <a:spLocks noGrp="1"/>
          </p:cNvSpPr>
          <p:nvPr>
            <p:ph type="sldNum" sz="quarter" idx="12"/>
          </p:nvPr>
        </p:nvSpPr>
        <p:spPr/>
        <p:txBody>
          <a:bodyPr/>
          <a:lstStyle/>
          <a:p>
            <a:fld id="{CB3BC79A-C2BC-4742-99A3-D60C1E1DD67D}" type="slidenum">
              <a:rPr lang="en-US" altLang="en-US" smtClean="0">
                <a:solidFill>
                  <a:prstClr val="white"/>
                </a:solidFill>
              </a:rPr>
              <a:pPr/>
              <a:t>‹#›</a:t>
            </a:fld>
            <a:endParaRPr lang="en-US" altLang="en-US">
              <a:solidFill>
                <a:prstClr val="white"/>
              </a:solidFill>
            </a:endParaRPr>
          </a:p>
        </p:txBody>
      </p:sp>
    </p:spTree>
    <p:extLst>
      <p:ext uri="{BB962C8B-B14F-4D97-AF65-F5344CB8AC3E}">
        <p14:creationId xmlns:p14="http://schemas.microsoft.com/office/powerpoint/2010/main" val="34134306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fld id="{F625C188-FAD7-EF44-9406-6B14C6BA2389}" type="datetime1">
              <a:rPr lang="en-US" altLang="en-US" smtClean="0">
                <a:solidFill>
                  <a:prstClr val="white"/>
                </a:solidFill>
              </a:rPr>
              <a:t>4/5/17</a:t>
            </a:fld>
            <a:endParaRPr lang="en-US" altLang="en-US">
              <a:solidFill>
                <a:prstClr val="white"/>
              </a:solidFill>
            </a:endParaRPr>
          </a:p>
        </p:txBody>
      </p:sp>
      <p:sp>
        <p:nvSpPr>
          <p:cNvPr id="5" name="Footer Placeholder 4"/>
          <p:cNvSpPr>
            <a:spLocks noGrp="1"/>
          </p:cNvSpPr>
          <p:nvPr>
            <p:ph type="ftr" sz="quarter" idx="11"/>
          </p:nvPr>
        </p:nvSpPr>
        <p:spPr/>
        <p:txBody>
          <a:bodyPr/>
          <a:lstStyle/>
          <a:p>
            <a:pPr>
              <a:defRPr/>
            </a:pPr>
            <a:endParaRPr lang="en-US">
              <a:solidFill>
                <a:prstClr val="white"/>
              </a:solidFill>
            </a:endParaRPr>
          </a:p>
        </p:txBody>
      </p:sp>
      <p:sp>
        <p:nvSpPr>
          <p:cNvPr id="6" name="Slide Number Placeholder 5"/>
          <p:cNvSpPr>
            <a:spLocks noGrp="1"/>
          </p:cNvSpPr>
          <p:nvPr>
            <p:ph type="sldNum" sz="quarter" idx="12"/>
          </p:nvPr>
        </p:nvSpPr>
        <p:spPr/>
        <p:txBody>
          <a:bodyPr/>
          <a:lstStyle/>
          <a:p>
            <a:fld id="{83A997D3-4E51-4259-87FB-6F387DBE6156}" type="slidenum">
              <a:rPr lang="en-US" altLang="en-US" smtClean="0">
                <a:solidFill>
                  <a:prstClr val="white"/>
                </a:solidFill>
              </a:rPr>
              <a:pPr/>
              <a:t>‹#›</a:t>
            </a:fld>
            <a:endParaRPr lang="en-US" altLang="en-US">
              <a:solidFill>
                <a:prstClr val="white"/>
              </a:solidFill>
            </a:endParaRPr>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11524730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fld id="{49CD6544-4A6E-984F-A82F-8684F1C16838}" type="datetime1">
              <a:rPr lang="en-US" altLang="en-US" smtClean="0">
                <a:solidFill>
                  <a:prstClr val="white"/>
                </a:solidFill>
              </a:rPr>
              <a:t>4/5/17</a:t>
            </a:fld>
            <a:endParaRPr lang="en-US" altLang="en-US">
              <a:solidFill>
                <a:prstClr val="white"/>
              </a:solidFill>
            </a:endParaRPr>
          </a:p>
        </p:txBody>
      </p:sp>
      <p:sp>
        <p:nvSpPr>
          <p:cNvPr id="5" name="Footer Placeholder 4"/>
          <p:cNvSpPr>
            <a:spLocks noGrp="1"/>
          </p:cNvSpPr>
          <p:nvPr>
            <p:ph type="ftr" sz="quarter" idx="11"/>
          </p:nvPr>
        </p:nvSpPr>
        <p:spPr/>
        <p:txBody>
          <a:bodyPr/>
          <a:lstStyle/>
          <a:p>
            <a:pPr>
              <a:defRPr/>
            </a:pPr>
            <a:endParaRPr lang="en-US">
              <a:solidFill>
                <a:prstClr val="white"/>
              </a:solidFill>
            </a:endParaRPr>
          </a:p>
        </p:txBody>
      </p:sp>
      <p:sp>
        <p:nvSpPr>
          <p:cNvPr id="6" name="Slide Number Placeholder 5"/>
          <p:cNvSpPr>
            <a:spLocks noGrp="1"/>
          </p:cNvSpPr>
          <p:nvPr>
            <p:ph type="sldNum" sz="quarter" idx="12"/>
          </p:nvPr>
        </p:nvSpPr>
        <p:spPr/>
        <p:txBody>
          <a:bodyPr/>
          <a:lstStyle/>
          <a:p>
            <a:fld id="{7C49FEEE-6D68-4265-B296-A31898BD72BF}" type="slidenum">
              <a:rPr lang="en-US" altLang="en-US" smtClean="0">
                <a:solidFill>
                  <a:prstClr val="white"/>
                </a:solidFill>
              </a:rPr>
              <a:pPr/>
              <a:t>‹#›</a:t>
            </a:fld>
            <a:endParaRPr lang="en-US" altLang="en-US">
              <a:solidFill>
                <a:prstClr val="white"/>
              </a:solidFill>
            </a:endParaRPr>
          </a:p>
        </p:txBody>
      </p:sp>
    </p:spTree>
    <p:extLst>
      <p:ext uri="{BB962C8B-B14F-4D97-AF65-F5344CB8AC3E}">
        <p14:creationId xmlns:p14="http://schemas.microsoft.com/office/powerpoint/2010/main" val="32793027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fld id="{67E776AD-8D69-D745-8B76-281548DC0721}" type="datetime1">
              <a:rPr lang="en-US" altLang="en-US" smtClean="0">
                <a:solidFill>
                  <a:prstClr val="white"/>
                </a:solidFill>
              </a:rPr>
              <a:t>4/5/17</a:t>
            </a:fld>
            <a:endParaRPr lang="en-US" altLang="en-US">
              <a:solidFill>
                <a:prstClr val="white"/>
              </a:solidFill>
            </a:endParaRPr>
          </a:p>
        </p:txBody>
      </p:sp>
      <p:sp>
        <p:nvSpPr>
          <p:cNvPr id="5" name="Footer Placeholder 4"/>
          <p:cNvSpPr>
            <a:spLocks noGrp="1"/>
          </p:cNvSpPr>
          <p:nvPr>
            <p:ph type="ftr" sz="quarter" idx="11"/>
          </p:nvPr>
        </p:nvSpPr>
        <p:spPr/>
        <p:txBody>
          <a:bodyPr/>
          <a:lstStyle/>
          <a:p>
            <a:pPr>
              <a:defRPr/>
            </a:pPr>
            <a:endParaRPr lang="en-US">
              <a:solidFill>
                <a:prstClr val="white"/>
              </a:solidFill>
            </a:endParaRPr>
          </a:p>
        </p:txBody>
      </p:sp>
      <p:sp>
        <p:nvSpPr>
          <p:cNvPr id="6" name="Slide Number Placeholder 5"/>
          <p:cNvSpPr>
            <a:spLocks noGrp="1"/>
          </p:cNvSpPr>
          <p:nvPr>
            <p:ph type="sldNum" sz="quarter" idx="12"/>
          </p:nvPr>
        </p:nvSpPr>
        <p:spPr/>
        <p:txBody>
          <a:bodyPr/>
          <a:lstStyle/>
          <a:p>
            <a:fld id="{0BB5F097-2576-4F75-939B-0E67D98E9C25}" type="slidenum">
              <a:rPr lang="en-US" altLang="en-US" smtClean="0">
                <a:solidFill>
                  <a:prstClr val="white"/>
                </a:solidFill>
              </a:rPr>
              <a:pPr/>
              <a:t>‹#›</a:t>
            </a:fld>
            <a:endParaRPr lang="en-US" altLang="en-US">
              <a:solidFill>
                <a:prstClr val="white"/>
              </a:solidFill>
            </a:endParaRP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0943642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fld id="{8789F2CF-ECC1-0D48-B41E-BB61513BE36B}" type="datetime1">
              <a:rPr lang="en-US" altLang="en-US" smtClean="0">
                <a:solidFill>
                  <a:prstClr val="white"/>
                </a:solidFill>
              </a:rPr>
              <a:t>4/5/17</a:t>
            </a:fld>
            <a:endParaRPr lang="en-US" altLang="en-US">
              <a:solidFill>
                <a:prstClr val="white"/>
              </a:solidFill>
            </a:endParaRPr>
          </a:p>
        </p:txBody>
      </p:sp>
      <p:sp>
        <p:nvSpPr>
          <p:cNvPr id="5" name="Footer Placeholder 4"/>
          <p:cNvSpPr>
            <a:spLocks noGrp="1"/>
          </p:cNvSpPr>
          <p:nvPr>
            <p:ph type="ftr" sz="quarter" idx="11"/>
          </p:nvPr>
        </p:nvSpPr>
        <p:spPr/>
        <p:txBody>
          <a:bodyPr/>
          <a:lstStyle/>
          <a:p>
            <a:pPr>
              <a:defRPr/>
            </a:pPr>
            <a:endParaRPr lang="en-US">
              <a:solidFill>
                <a:prstClr val="white"/>
              </a:solidFill>
            </a:endParaRPr>
          </a:p>
        </p:txBody>
      </p:sp>
      <p:sp>
        <p:nvSpPr>
          <p:cNvPr id="6" name="Slide Number Placeholder 5"/>
          <p:cNvSpPr>
            <a:spLocks noGrp="1"/>
          </p:cNvSpPr>
          <p:nvPr>
            <p:ph type="sldNum" sz="quarter" idx="12"/>
          </p:nvPr>
        </p:nvSpPr>
        <p:spPr/>
        <p:txBody>
          <a:bodyPr/>
          <a:lstStyle/>
          <a:p>
            <a:fld id="{2C2B81B0-5E86-4616-8C9A-0B149767210C}" type="slidenum">
              <a:rPr lang="en-US" altLang="en-US" smtClean="0">
                <a:solidFill>
                  <a:prstClr val="white"/>
                </a:solidFill>
              </a:rPr>
              <a:pPr/>
              <a:t>‹#›</a:t>
            </a:fld>
            <a:endParaRPr lang="en-US" altLang="en-US">
              <a:solidFill>
                <a:prstClr val="white"/>
              </a:solidFill>
            </a:endParaRPr>
          </a:p>
        </p:txBody>
      </p:sp>
    </p:spTree>
    <p:extLst>
      <p:ext uri="{BB962C8B-B14F-4D97-AF65-F5344CB8AC3E}">
        <p14:creationId xmlns:p14="http://schemas.microsoft.com/office/powerpoint/2010/main" val="31812501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fld id="{F09B3860-5636-5D4A-ADA1-F719462710AF}" type="datetime1">
              <a:rPr lang="en-US" altLang="en-US" smtClean="0">
                <a:solidFill>
                  <a:prstClr val="white"/>
                </a:solidFill>
              </a:rPr>
              <a:t>4/5/17</a:t>
            </a:fld>
            <a:endParaRPr lang="en-US" altLang="en-US">
              <a:solidFill>
                <a:prstClr val="white"/>
              </a:solidFill>
            </a:endParaRPr>
          </a:p>
        </p:txBody>
      </p:sp>
      <p:sp>
        <p:nvSpPr>
          <p:cNvPr id="5" name="Footer Placeholder 4"/>
          <p:cNvSpPr>
            <a:spLocks noGrp="1"/>
          </p:cNvSpPr>
          <p:nvPr>
            <p:ph type="ftr" sz="quarter" idx="11"/>
          </p:nvPr>
        </p:nvSpPr>
        <p:spPr/>
        <p:txBody>
          <a:bodyPr/>
          <a:lstStyle/>
          <a:p>
            <a:pPr>
              <a:defRPr/>
            </a:pPr>
            <a:endParaRPr lang="en-US">
              <a:solidFill>
                <a:prstClr val="white"/>
              </a:solidFill>
            </a:endParaRPr>
          </a:p>
        </p:txBody>
      </p:sp>
      <p:sp>
        <p:nvSpPr>
          <p:cNvPr id="6" name="Slide Number Placeholder 5"/>
          <p:cNvSpPr>
            <a:spLocks noGrp="1"/>
          </p:cNvSpPr>
          <p:nvPr>
            <p:ph type="sldNum" sz="quarter" idx="12"/>
          </p:nvPr>
        </p:nvSpPr>
        <p:spPr/>
        <p:txBody>
          <a:bodyPr/>
          <a:lstStyle/>
          <a:p>
            <a:fld id="{D8791DB7-460B-4142-A41D-D1795F147AF9}" type="slidenum">
              <a:rPr lang="en-US" altLang="en-US" smtClean="0">
                <a:solidFill>
                  <a:prstClr val="white"/>
                </a:solidFill>
              </a:rPr>
              <a:pPr/>
              <a:t>‹#›</a:t>
            </a:fld>
            <a:endParaRPr lang="en-US" altLang="en-US">
              <a:solidFill>
                <a:prstClr val="white"/>
              </a:solidFill>
            </a:endParaRPr>
          </a:p>
        </p:txBody>
      </p:sp>
    </p:spTree>
    <p:extLst>
      <p:ext uri="{BB962C8B-B14F-4D97-AF65-F5344CB8AC3E}">
        <p14:creationId xmlns:p14="http://schemas.microsoft.com/office/powerpoint/2010/main" val="40256106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fld id="{E413A604-1D5A-D84A-B482-B222B608F7D9}" type="datetime1">
              <a:rPr lang="en-US" altLang="en-US" smtClean="0">
                <a:solidFill>
                  <a:prstClr val="white"/>
                </a:solidFill>
              </a:rPr>
              <a:t>4/5/17</a:t>
            </a:fld>
            <a:endParaRPr lang="en-US" altLang="en-US">
              <a:solidFill>
                <a:prstClr val="white"/>
              </a:solidFill>
            </a:endParaRPr>
          </a:p>
        </p:txBody>
      </p:sp>
      <p:sp>
        <p:nvSpPr>
          <p:cNvPr id="5" name="Footer Placeholder 4"/>
          <p:cNvSpPr>
            <a:spLocks noGrp="1"/>
          </p:cNvSpPr>
          <p:nvPr>
            <p:ph type="ftr" sz="quarter" idx="11"/>
          </p:nvPr>
        </p:nvSpPr>
        <p:spPr/>
        <p:txBody>
          <a:bodyPr/>
          <a:lstStyle/>
          <a:p>
            <a:pPr>
              <a:defRPr/>
            </a:pPr>
            <a:endParaRPr lang="en-US">
              <a:solidFill>
                <a:prstClr val="white"/>
              </a:solidFill>
            </a:endParaRPr>
          </a:p>
        </p:txBody>
      </p:sp>
      <p:sp>
        <p:nvSpPr>
          <p:cNvPr id="6" name="Slide Number Placeholder 5"/>
          <p:cNvSpPr>
            <a:spLocks noGrp="1"/>
          </p:cNvSpPr>
          <p:nvPr>
            <p:ph type="sldNum" sz="quarter" idx="12"/>
          </p:nvPr>
        </p:nvSpPr>
        <p:spPr/>
        <p:txBody>
          <a:bodyPr/>
          <a:lstStyle/>
          <a:p>
            <a:fld id="{B010E5D6-E298-4AE1-BEE8-165BAF1B8B9B}" type="slidenum">
              <a:rPr lang="en-US" altLang="en-US" smtClean="0">
                <a:solidFill>
                  <a:prstClr val="white"/>
                </a:solidFill>
              </a:rPr>
              <a:pPr/>
              <a:t>‹#›</a:t>
            </a:fld>
            <a:endParaRPr lang="en-US" altLang="en-US">
              <a:solidFill>
                <a:prstClr val="white"/>
              </a:solidFill>
            </a:endParaRPr>
          </a:p>
        </p:txBody>
      </p:sp>
    </p:spTree>
    <p:extLst>
      <p:ext uri="{BB962C8B-B14F-4D97-AF65-F5344CB8AC3E}">
        <p14:creationId xmlns:p14="http://schemas.microsoft.com/office/powerpoint/2010/main" val="22384370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fld id="{23DF2465-E47D-A34C-B350-75A744DA6BBF}" type="datetime1">
              <a:rPr lang="en-US" altLang="en-US" smtClean="0">
                <a:solidFill>
                  <a:prstClr val="white"/>
                </a:solidFill>
              </a:rPr>
              <a:t>4/5/17</a:t>
            </a:fld>
            <a:endParaRPr lang="en-US" altLang="en-US">
              <a:solidFill>
                <a:prstClr val="white"/>
              </a:solidFill>
            </a:endParaRPr>
          </a:p>
        </p:txBody>
      </p:sp>
      <p:sp>
        <p:nvSpPr>
          <p:cNvPr id="5" name="Footer Placeholder 4"/>
          <p:cNvSpPr>
            <a:spLocks noGrp="1"/>
          </p:cNvSpPr>
          <p:nvPr>
            <p:ph type="ftr" sz="quarter" idx="11"/>
          </p:nvPr>
        </p:nvSpPr>
        <p:spPr/>
        <p:txBody>
          <a:bodyPr/>
          <a:lstStyle/>
          <a:p>
            <a:pPr>
              <a:defRPr/>
            </a:pPr>
            <a:endParaRPr lang="en-US">
              <a:solidFill>
                <a:prstClr val="white"/>
              </a:solidFill>
            </a:endParaRPr>
          </a:p>
        </p:txBody>
      </p:sp>
      <p:sp>
        <p:nvSpPr>
          <p:cNvPr id="6" name="Slide Number Placeholder 5"/>
          <p:cNvSpPr>
            <a:spLocks noGrp="1"/>
          </p:cNvSpPr>
          <p:nvPr>
            <p:ph type="sldNum" sz="quarter" idx="12"/>
          </p:nvPr>
        </p:nvSpPr>
        <p:spPr/>
        <p:txBody>
          <a:bodyPr/>
          <a:lstStyle/>
          <a:p>
            <a:fld id="{CF1A64D6-A60C-4686-9EC1-53617FD9724B}" type="slidenum">
              <a:rPr lang="en-US" altLang="en-US" smtClean="0">
                <a:solidFill>
                  <a:prstClr val="white"/>
                </a:solidFill>
              </a:rPr>
              <a:pPr/>
              <a:t>‹#›</a:t>
            </a:fld>
            <a:endParaRPr lang="en-US" altLang="en-US">
              <a:solidFill>
                <a:prstClr val="white"/>
              </a:solidFill>
            </a:endParaRPr>
          </a:p>
        </p:txBody>
      </p:sp>
    </p:spTree>
    <p:extLst>
      <p:ext uri="{BB962C8B-B14F-4D97-AF65-F5344CB8AC3E}">
        <p14:creationId xmlns:p14="http://schemas.microsoft.com/office/powerpoint/2010/main" val="10709301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85099"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303777"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fld id="{9BE11D06-4B75-4741-B12B-FE87400E7DD9}" type="datetime1">
              <a:rPr lang="en-US" altLang="en-US" smtClean="0">
                <a:solidFill>
                  <a:prstClr val="white"/>
                </a:solidFill>
              </a:rPr>
              <a:t>4/5/17</a:t>
            </a:fld>
            <a:endParaRPr lang="en-US" altLang="en-US">
              <a:solidFill>
                <a:prstClr val="white"/>
              </a:solidFill>
            </a:endParaRPr>
          </a:p>
        </p:txBody>
      </p:sp>
      <p:sp>
        <p:nvSpPr>
          <p:cNvPr id="5" name="Footer Placeholder 4"/>
          <p:cNvSpPr>
            <a:spLocks noGrp="1"/>
          </p:cNvSpPr>
          <p:nvPr>
            <p:ph type="ftr" sz="quarter" idx="11"/>
          </p:nvPr>
        </p:nvSpPr>
        <p:spPr/>
        <p:txBody>
          <a:bodyPr/>
          <a:lstStyle/>
          <a:p>
            <a:pPr>
              <a:defRPr/>
            </a:pPr>
            <a:endParaRPr lang="en-US">
              <a:solidFill>
                <a:prstClr val="white"/>
              </a:solidFill>
            </a:endParaRPr>
          </a:p>
        </p:txBody>
      </p:sp>
      <p:sp>
        <p:nvSpPr>
          <p:cNvPr id="6" name="Slide Number Placeholder 5"/>
          <p:cNvSpPr>
            <a:spLocks noGrp="1"/>
          </p:cNvSpPr>
          <p:nvPr>
            <p:ph type="sldNum" sz="quarter" idx="12"/>
          </p:nvPr>
        </p:nvSpPr>
        <p:spPr/>
        <p:txBody>
          <a:bodyPr/>
          <a:lstStyle/>
          <a:p>
            <a:fld id="{42F6D1D1-1D24-4A52-BB9B-6E133A28D0F7}" type="slidenum">
              <a:rPr lang="en-US" altLang="en-US" smtClean="0">
                <a:solidFill>
                  <a:prstClr val="white"/>
                </a:solidFill>
              </a:rPr>
              <a:pPr/>
              <a:t>‹#›</a:t>
            </a:fld>
            <a:endParaRPr lang="en-US" altLang="en-US">
              <a:solidFill>
                <a:prstClr val="white"/>
              </a:solidFill>
            </a:endParaRPr>
          </a:p>
        </p:txBody>
      </p:sp>
    </p:spTree>
    <p:extLst>
      <p:ext uri="{BB962C8B-B14F-4D97-AF65-F5344CB8AC3E}">
        <p14:creationId xmlns:p14="http://schemas.microsoft.com/office/powerpoint/2010/main" val="29984599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78487" y="628274"/>
            <a:ext cx="8596668" cy="1320800"/>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378488" y="2160589"/>
            <a:ext cx="4184035" cy="38807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791124" y="2160589"/>
            <a:ext cx="4184034" cy="38807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a:defRPr/>
            </a:pPr>
            <a:fld id="{375773E0-0ACD-454D-9146-3F0CCF847D68}" type="datetime1">
              <a:rPr lang="en-US" altLang="en-US" smtClean="0">
                <a:solidFill>
                  <a:prstClr val="white"/>
                </a:solidFill>
              </a:rPr>
              <a:t>4/5/17</a:t>
            </a:fld>
            <a:endParaRPr lang="en-US" altLang="en-US">
              <a:solidFill>
                <a:prstClr val="white"/>
              </a:solidFill>
            </a:endParaRPr>
          </a:p>
        </p:txBody>
      </p:sp>
      <p:sp>
        <p:nvSpPr>
          <p:cNvPr id="6" name="Footer Placeholder 5"/>
          <p:cNvSpPr>
            <a:spLocks noGrp="1"/>
          </p:cNvSpPr>
          <p:nvPr>
            <p:ph type="ftr" sz="quarter" idx="11"/>
          </p:nvPr>
        </p:nvSpPr>
        <p:spPr/>
        <p:txBody>
          <a:bodyPr/>
          <a:lstStyle/>
          <a:p>
            <a:pPr>
              <a:defRPr/>
            </a:pPr>
            <a:endParaRPr lang="en-US">
              <a:solidFill>
                <a:prstClr val="white"/>
              </a:solidFill>
            </a:endParaRPr>
          </a:p>
        </p:txBody>
      </p:sp>
      <p:sp>
        <p:nvSpPr>
          <p:cNvPr id="7" name="Slide Number Placeholder 6"/>
          <p:cNvSpPr>
            <a:spLocks noGrp="1"/>
          </p:cNvSpPr>
          <p:nvPr>
            <p:ph type="sldNum" sz="quarter" idx="12"/>
          </p:nvPr>
        </p:nvSpPr>
        <p:spPr/>
        <p:txBody>
          <a:bodyPr/>
          <a:lstStyle/>
          <a:p>
            <a:fld id="{A7A0B5F2-88C5-47B0-857D-529138103CF7}" type="slidenum">
              <a:rPr lang="en-US" altLang="en-US" smtClean="0">
                <a:solidFill>
                  <a:prstClr val="white"/>
                </a:solidFill>
              </a:rPr>
              <a:pPr/>
              <a:t>‹#›</a:t>
            </a:fld>
            <a:endParaRPr lang="en-US" altLang="en-US">
              <a:solidFill>
                <a:prstClr val="white"/>
              </a:solidFill>
            </a:endParaRPr>
          </a:p>
        </p:txBody>
      </p:sp>
    </p:spTree>
    <p:extLst>
      <p:ext uri="{BB962C8B-B14F-4D97-AF65-F5344CB8AC3E}">
        <p14:creationId xmlns:p14="http://schemas.microsoft.com/office/powerpoint/2010/main" val="634679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358221"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58221" y="2737245"/>
            <a:ext cx="4185623" cy="3304117"/>
          </a:xfrm>
        </p:spPr>
        <p:txBody>
          <a:bodyPr>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770859"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70860" y="2737245"/>
            <a:ext cx="4185617"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a:defRPr/>
            </a:pPr>
            <a:fld id="{74594AF6-4F88-0246-BA22-31D6309776AA}" type="datetime1">
              <a:rPr lang="en-US" altLang="en-US" smtClean="0">
                <a:solidFill>
                  <a:prstClr val="white"/>
                </a:solidFill>
              </a:rPr>
              <a:t>4/5/17</a:t>
            </a:fld>
            <a:endParaRPr lang="en-US" altLang="en-US">
              <a:solidFill>
                <a:prstClr val="white"/>
              </a:solidFill>
            </a:endParaRPr>
          </a:p>
        </p:txBody>
      </p:sp>
      <p:sp>
        <p:nvSpPr>
          <p:cNvPr id="8" name="Footer Placeholder 7"/>
          <p:cNvSpPr>
            <a:spLocks noGrp="1"/>
          </p:cNvSpPr>
          <p:nvPr>
            <p:ph type="ftr" sz="quarter" idx="11"/>
          </p:nvPr>
        </p:nvSpPr>
        <p:spPr/>
        <p:txBody>
          <a:bodyPr/>
          <a:lstStyle/>
          <a:p>
            <a:pPr>
              <a:defRPr/>
            </a:pPr>
            <a:endParaRPr lang="en-US">
              <a:solidFill>
                <a:prstClr val="white"/>
              </a:solidFill>
            </a:endParaRPr>
          </a:p>
        </p:txBody>
      </p:sp>
      <p:sp>
        <p:nvSpPr>
          <p:cNvPr id="9" name="Slide Number Placeholder 8"/>
          <p:cNvSpPr>
            <a:spLocks noGrp="1"/>
          </p:cNvSpPr>
          <p:nvPr>
            <p:ph type="sldNum" sz="quarter" idx="12"/>
          </p:nvPr>
        </p:nvSpPr>
        <p:spPr/>
        <p:txBody>
          <a:bodyPr/>
          <a:lstStyle/>
          <a:p>
            <a:fld id="{40DACC85-1674-42AD-B2BE-1339AFE0FA17}" type="slidenum">
              <a:rPr lang="en-US" altLang="en-US" smtClean="0">
                <a:solidFill>
                  <a:prstClr val="white"/>
                </a:solidFill>
              </a:rPr>
              <a:pPr/>
              <a:t>‹#›</a:t>
            </a:fld>
            <a:endParaRPr lang="en-US" altLang="en-US">
              <a:solidFill>
                <a:prstClr val="white"/>
              </a:solidFill>
            </a:endParaRPr>
          </a:p>
        </p:txBody>
      </p:sp>
    </p:spTree>
    <p:extLst>
      <p:ext uri="{BB962C8B-B14F-4D97-AF65-F5344CB8AC3E}">
        <p14:creationId xmlns:p14="http://schemas.microsoft.com/office/powerpoint/2010/main" val="19047087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a:defRPr/>
            </a:pPr>
            <a:fld id="{7F074674-847D-064B-B5F4-CAF679B5894E}" type="datetime1">
              <a:rPr lang="en-US" altLang="en-US" smtClean="0">
                <a:solidFill>
                  <a:prstClr val="white"/>
                </a:solidFill>
              </a:rPr>
              <a:t>4/5/17</a:t>
            </a:fld>
            <a:endParaRPr lang="en-US" altLang="en-US">
              <a:solidFill>
                <a:prstClr val="white"/>
              </a:solidFill>
            </a:endParaRPr>
          </a:p>
        </p:txBody>
      </p:sp>
      <p:sp>
        <p:nvSpPr>
          <p:cNvPr id="4" name="Footer Placeholder 3"/>
          <p:cNvSpPr>
            <a:spLocks noGrp="1"/>
          </p:cNvSpPr>
          <p:nvPr>
            <p:ph type="ftr" sz="quarter" idx="11"/>
          </p:nvPr>
        </p:nvSpPr>
        <p:spPr/>
        <p:txBody>
          <a:bodyPr/>
          <a:lstStyle/>
          <a:p>
            <a:pPr>
              <a:defRPr/>
            </a:pPr>
            <a:endParaRPr lang="en-US">
              <a:solidFill>
                <a:prstClr val="white"/>
              </a:solidFill>
            </a:endParaRPr>
          </a:p>
        </p:txBody>
      </p:sp>
      <p:sp>
        <p:nvSpPr>
          <p:cNvPr id="5" name="Slide Number Placeholder 4"/>
          <p:cNvSpPr>
            <a:spLocks noGrp="1"/>
          </p:cNvSpPr>
          <p:nvPr>
            <p:ph type="sldNum" sz="quarter" idx="12"/>
          </p:nvPr>
        </p:nvSpPr>
        <p:spPr/>
        <p:txBody>
          <a:bodyPr/>
          <a:lstStyle/>
          <a:p>
            <a:fld id="{60343022-D9E6-461C-B968-CA825E0E7398}" type="slidenum">
              <a:rPr lang="en-US" altLang="en-US" smtClean="0">
                <a:solidFill>
                  <a:prstClr val="white"/>
                </a:solidFill>
              </a:rPr>
              <a:pPr/>
              <a:t>‹#›</a:t>
            </a:fld>
            <a:endParaRPr lang="en-US" altLang="en-US">
              <a:solidFill>
                <a:prstClr val="white"/>
              </a:solidFill>
            </a:endParaRPr>
          </a:p>
        </p:txBody>
      </p:sp>
    </p:spTree>
    <p:extLst>
      <p:ext uri="{BB962C8B-B14F-4D97-AF65-F5344CB8AC3E}">
        <p14:creationId xmlns:p14="http://schemas.microsoft.com/office/powerpoint/2010/main" val="13487436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CC9D65E0-14ED-4A42-B970-10FA3018046C}" type="datetime1">
              <a:rPr lang="en-US" altLang="en-US" smtClean="0">
                <a:solidFill>
                  <a:prstClr val="white"/>
                </a:solidFill>
              </a:rPr>
              <a:t>4/5/17</a:t>
            </a:fld>
            <a:endParaRPr lang="en-US" altLang="en-US">
              <a:solidFill>
                <a:prstClr val="white"/>
              </a:solidFill>
            </a:endParaRPr>
          </a:p>
        </p:txBody>
      </p:sp>
      <p:sp>
        <p:nvSpPr>
          <p:cNvPr id="3" name="Footer Placeholder 2"/>
          <p:cNvSpPr>
            <a:spLocks noGrp="1"/>
          </p:cNvSpPr>
          <p:nvPr>
            <p:ph type="ftr" sz="quarter" idx="11"/>
          </p:nvPr>
        </p:nvSpPr>
        <p:spPr/>
        <p:txBody>
          <a:bodyPr/>
          <a:lstStyle/>
          <a:p>
            <a:pPr>
              <a:defRPr/>
            </a:pPr>
            <a:endParaRPr lang="en-US">
              <a:solidFill>
                <a:prstClr val="white"/>
              </a:solidFill>
            </a:endParaRPr>
          </a:p>
        </p:txBody>
      </p:sp>
      <p:sp>
        <p:nvSpPr>
          <p:cNvPr id="4" name="Slide Number Placeholder 3"/>
          <p:cNvSpPr>
            <a:spLocks noGrp="1"/>
          </p:cNvSpPr>
          <p:nvPr>
            <p:ph type="sldNum" sz="quarter" idx="12"/>
          </p:nvPr>
        </p:nvSpPr>
        <p:spPr/>
        <p:txBody>
          <a:bodyPr/>
          <a:lstStyle/>
          <a:p>
            <a:fld id="{18B79ED4-CFB0-4668-BF67-3E54C1238B13}" type="slidenum">
              <a:rPr lang="en-US" altLang="en-US" smtClean="0">
                <a:solidFill>
                  <a:prstClr val="white"/>
                </a:solidFill>
              </a:rPr>
              <a:pPr/>
              <a:t>‹#›</a:t>
            </a:fld>
            <a:endParaRPr lang="en-US" altLang="en-US">
              <a:solidFill>
                <a:prstClr val="white"/>
              </a:solidFill>
            </a:endParaRPr>
          </a:p>
        </p:txBody>
      </p:sp>
    </p:spTree>
    <p:extLst>
      <p:ext uri="{BB962C8B-B14F-4D97-AF65-F5344CB8AC3E}">
        <p14:creationId xmlns:p14="http://schemas.microsoft.com/office/powerpoint/2010/main" val="19510216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79C76BFC-70B1-6249-AC10-2858FB345BDB}" type="datetime1">
              <a:rPr lang="en-US" altLang="en-US" smtClean="0">
                <a:solidFill>
                  <a:prstClr val="white"/>
                </a:solidFill>
              </a:rPr>
              <a:t>4/5/17</a:t>
            </a:fld>
            <a:endParaRPr lang="en-US" altLang="en-US">
              <a:solidFill>
                <a:prstClr val="white"/>
              </a:solidFill>
            </a:endParaRPr>
          </a:p>
        </p:txBody>
      </p:sp>
      <p:sp>
        <p:nvSpPr>
          <p:cNvPr id="6" name="Footer Placeholder 5"/>
          <p:cNvSpPr>
            <a:spLocks noGrp="1"/>
          </p:cNvSpPr>
          <p:nvPr>
            <p:ph type="ftr" sz="quarter" idx="11"/>
          </p:nvPr>
        </p:nvSpPr>
        <p:spPr/>
        <p:txBody>
          <a:bodyPr/>
          <a:lstStyle/>
          <a:p>
            <a:pPr>
              <a:defRPr/>
            </a:pPr>
            <a:endParaRPr lang="en-US">
              <a:solidFill>
                <a:prstClr val="white"/>
              </a:solidFill>
            </a:endParaRPr>
          </a:p>
        </p:txBody>
      </p:sp>
      <p:sp>
        <p:nvSpPr>
          <p:cNvPr id="7" name="Slide Number Placeholder 6"/>
          <p:cNvSpPr>
            <a:spLocks noGrp="1"/>
          </p:cNvSpPr>
          <p:nvPr>
            <p:ph type="sldNum" sz="quarter" idx="12"/>
          </p:nvPr>
        </p:nvSpPr>
        <p:spPr/>
        <p:txBody>
          <a:bodyPr/>
          <a:lstStyle/>
          <a:p>
            <a:fld id="{B29E6754-6B59-4E81-8499-8D8FD8E63DB5}" type="slidenum">
              <a:rPr lang="en-US" altLang="en-US" smtClean="0">
                <a:solidFill>
                  <a:prstClr val="white"/>
                </a:solidFill>
              </a:rPr>
              <a:pPr/>
              <a:t>‹#›</a:t>
            </a:fld>
            <a:endParaRPr lang="en-US" altLang="en-US">
              <a:solidFill>
                <a:prstClr val="white"/>
              </a:solidFill>
            </a:endParaRPr>
          </a:p>
        </p:txBody>
      </p:sp>
    </p:spTree>
    <p:extLst>
      <p:ext uri="{BB962C8B-B14F-4D97-AF65-F5344CB8AC3E}">
        <p14:creationId xmlns:p14="http://schemas.microsoft.com/office/powerpoint/2010/main" val="2211848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1132"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41132"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341132"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FC8B4B7A-A400-5944-B892-482CA17A4127}" type="datetime1">
              <a:rPr lang="en-US" altLang="en-US" smtClean="0">
                <a:solidFill>
                  <a:prstClr val="white"/>
                </a:solidFill>
              </a:rPr>
              <a:t>4/5/17</a:t>
            </a:fld>
            <a:endParaRPr lang="en-US" altLang="en-US">
              <a:solidFill>
                <a:prstClr val="white"/>
              </a:solidFill>
            </a:endParaRPr>
          </a:p>
        </p:txBody>
      </p:sp>
      <p:sp>
        <p:nvSpPr>
          <p:cNvPr id="6" name="Footer Placeholder 5"/>
          <p:cNvSpPr>
            <a:spLocks noGrp="1"/>
          </p:cNvSpPr>
          <p:nvPr>
            <p:ph type="ftr" sz="quarter" idx="11"/>
          </p:nvPr>
        </p:nvSpPr>
        <p:spPr/>
        <p:txBody>
          <a:bodyPr/>
          <a:lstStyle/>
          <a:p>
            <a:pPr>
              <a:defRPr/>
            </a:pPr>
            <a:endParaRPr lang="en-US">
              <a:solidFill>
                <a:prstClr val="white"/>
              </a:solidFill>
            </a:endParaRPr>
          </a:p>
        </p:txBody>
      </p:sp>
      <p:sp>
        <p:nvSpPr>
          <p:cNvPr id="7" name="Slide Number Placeholder 6"/>
          <p:cNvSpPr>
            <a:spLocks noGrp="1"/>
          </p:cNvSpPr>
          <p:nvPr>
            <p:ph type="sldNum" sz="quarter" idx="12"/>
          </p:nvPr>
        </p:nvSpPr>
        <p:spPr/>
        <p:txBody>
          <a:bodyPr/>
          <a:lstStyle/>
          <a:p>
            <a:fld id="{6DDB1EE2-5BA4-4364-8889-39B670AF3715}" type="slidenum">
              <a:rPr lang="en-US" altLang="en-US" smtClean="0">
                <a:solidFill>
                  <a:prstClr val="white"/>
                </a:solidFill>
              </a:rPr>
              <a:pPr/>
              <a:t>‹#›</a:t>
            </a:fld>
            <a:endParaRPr lang="en-US" altLang="en-US">
              <a:solidFill>
                <a:prstClr val="white"/>
              </a:solidFill>
            </a:endParaRPr>
          </a:p>
        </p:txBody>
      </p:sp>
    </p:spTree>
    <p:extLst>
      <p:ext uri="{BB962C8B-B14F-4D97-AF65-F5344CB8AC3E}">
        <p14:creationId xmlns:p14="http://schemas.microsoft.com/office/powerpoint/2010/main" val="406054872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359809" y="628274"/>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359810" y="2160589"/>
            <a:ext cx="8596668"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fontAlgn="base">
              <a:spcBef>
                <a:spcPct val="0"/>
              </a:spcBef>
              <a:spcAft>
                <a:spcPct val="0"/>
              </a:spcAft>
              <a:defRPr/>
            </a:pPr>
            <a:fld id="{6CEE45C6-F38D-9F46-AA3D-18B62FC1E729}" type="datetime1">
              <a:rPr lang="en-US" altLang="en-US" smtClean="0">
                <a:solidFill>
                  <a:prstClr val="white"/>
                </a:solidFill>
                <a:ea typeface="ＭＳ Ｐゴシック" panose="020B0600070205080204" pitchFamily="34" charset="-128"/>
              </a:rPr>
              <a:t>4/5/17</a:t>
            </a:fld>
            <a:endParaRPr lang="en-US" altLang="en-US">
              <a:solidFill>
                <a:prstClr val="white"/>
              </a:solidFill>
              <a:ea typeface="ＭＳ Ｐゴシック" panose="020B0600070205080204" pitchFamily="34" charset="-128"/>
            </a:endParaRPr>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fontAlgn="base">
              <a:spcBef>
                <a:spcPct val="0"/>
              </a:spcBef>
              <a:spcAft>
                <a:spcPct val="0"/>
              </a:spcAft>
              <a:defRPr/>
            </a:pPr>
            <a:endParaRPr lang="en-US">
              <a:solidFill>
                <a:prstClr val="white"/>
              </a:solidFill>
            </a:endParaRPr>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pPr fontAlgn="base">
              <a:spcBef>
                <a:spcPct val="0"/>
              </a:spcBef>
              <a:spcAft>
                <a:spcPct val="0"/>
              </a:spcAft>
            </a:pPr>
            <a:fld id="{2A169781-C625-4E28-98BA-837BCE651F71}" type="slidenum">
              <a:rPr lang="en-US" altLang="en-US" smtClean="0">
                <a:solidFill>
                  <a:prstClr val="white"/>
                </a:solidFill>
                <a:ea typeface="ＭＳ Ｐゴシック" panose="020B0600070205080204" pitchFamily="34" charset="-128"/>
              </a:rPr>
              <a:pPr fontAlgn="base">
                <a:spcBef>
                  <a:spcPct val="0"/>
                </a:spcBef>
                <a:spcAft>
                  <a:spcPct val="0"/>
                </a:spcAft>
              </a:pPr>
              <a:t>‹#›</a:t>
            </a:fld>
            <a:endParaRPr lang="en-US" altLang="en-US" smtClean="0">
              <a:solidFill>
                <a:prstClr val="white"/>
              </a:solidFill>
              <a:ea typeface="ＭＳ Ｐゴシック" panose="020B0600070205080204" pitchFamily="34" charset="-128"/>
            </a:endParaRPr>
          </a:p>
        </p:txBody>
      </p:sp>
    </p:spTree>
    <p:extLst>
      <p:ext uri="{BB962C8B-B14F-4D97-AF65-F5344CB8AC3E}">
        <p14:creationId xmlns:p14="http://schemas.microsoft.com/office/powerpoint/2010/main" val="2837864886"/>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 id="2147483760" r:id="rId12"/>
    <p:sldLayoutId id="2147483761" r:id="rId13"/>
    <p:sldLayoutId id="2147483762" r:id="rId14"/>
    <p:sldLayoutId id="2147483763" r:id="rId15"/>
    <p:sldLayoutId id="2147483764" r:id="rId16"/>
  </p:sldLayoutIdLst>
  <p:hf hd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image" Target="../media/image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image" Target="../media/image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image" Target="../media/image3.emf"/><Relationship Id="rId4" Type="http://schemas.openxmlformats.org/officeDocument/2006/relationships/image" Target="../media/image4.emf"/><Relationship Id="rId1" Type="http://schemas.openxmlformats.org/officeDocument/2006/relationships/slideLayout" Target="../slideLayouts/slideLayout6.xml"/><Relationship Id="rId2"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xml"/><Relationship Id="rId3"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Layout" Target="../slideLayouts/slideLayout6.xml"/><Relationship Id="rId2"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2.xml"/><Relationship Id="rId3" Type="http://schemas.openxmlformats.org/officeDocument/2006/relationships/image" Target="../media/image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 Id="rId3" Type="http://schemas.openxmlformats.org/officeDocument/2006/relationships/image" Target="../media/image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4.xml"/><Relationship Id="rId3" Type="http://schemas.openxmlformats.org/officeDocument/2006/relationships/image" Target="../media/image1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6.xml"/><Relationship Id="rId3" Type="http://schemas.openxmlformats.org/officeDocument/2006/relationships/image" Target="../media/image1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7.xml"/><Relationship Id="rId3" Type="http://schemas.openxmlformats.org/officeDocument/2006/relationships/image" Target="../media/image1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8.xml"/><Relationship Id="rId3" Type="http://schemas.openxmlformats.org/officeDocument/2006/relationships/image" Target="../media/image1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9.xml"/><Relationship Id="rId3" Type="http://schemas.openxmlformats.org/officeDocument/2006/relationships/image" Target="../media/image1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0.xml"/><Relationship Id="rId3" Type="http://schemas.openxmlformats.org/officeDocument/2006/relationships/image" Target="../media/image1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3.xml"/><Relationship Id="rId3" Type="http://schemas.openxmlformats.org/officeDocument/2006/relationships/image" Target="../media/image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6.xml"/><Relationship Id="rId3" Type="http://schemas.openxmlformats.org/officeDocument/2006/relationships/image" Target="../media/image1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7.xml"/><Relationship Id="rId3" Type="http://schemas.openxmlformats.org/officeDocument/2006/relationships/image" Target="../media/image1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hyperlink" Target="http://www.alosafoundation.org/academic-detailing/"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1.xml"/></Relationships>
</file>

<file path=ppt/slides/_rels/slide43.xml.rels><?xml version="1.0" encoding="UTF-8" standalone="yes"?>
<Relationships xmlns="http://schemas.openxmlformats.org/package/2006/relationships"><Relationship Id="rId3" Type="http://schemas.openxmlformats.org/officeDocument/2006/relationships/hyperlink" Target="mailto:jefbratberg@uri.edu" TargetMode="External"/><Relationship Id="rId4"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46266" y="2288659"/>
            <a:ext cx="7766936" cy="1646302"/>
          </a:xfrm>
        </p:spPr>
        <p:txBody>
          <a:bodyPr/>
          <a:lstStyle/>
          <a:p>
            <a:r>
              <a:rPr lang="en-US" dirty="0" smtClean="0"/>
              <a:t>Maximizing </a:t>
            </a:r>
            <a:r>
              <a:rPr lang="en-US" dirty="0" err="1" smtClean="0"/>
              <a:t>OpiOid</a:t>
            </a:r>
            <a:r>
              <a:rPr lang="en-US" dirty="0" smtClean="0"/>
              <a:t> Safety with Naloxone (MOON) Study:</a:t>
            </a:r>
            <a:br>
              <a:rPr lang="en-US" dirty="0" smtClean="0"/>
            </a:br>
            <a:r>
              <a:rPr lang="en-US" dirty="0" smtClean="0"/>
              <a:t>Academic Detailing</a:t>
            </a:r>
            <a:endParaRPr lang="en-US" dirty="0"/>
          </a:p>
        </p:txBody>
      </p:sp>
      <p:sp>
        <p:nvSpPr>
          <p:cNvPr id="3" name="Subtitle 2"/>
          <p:cNvSpPr>
            <a:spLocks noGrp="1"/>
          </p:cNvSpPr>
          <p:nvPr>
            <p:ph type="subTitle" idx="1"/>
          </p:nvPr>
        </p:nvSpPr>
        <p:spPr>
          <a:xfrm>
            <a:off x="759951" y="4050833"/>
            <a:ext cx="7766936" cy="1731463"/>
          </a:xfrm>
        </p:spPr>
        <p:txBody>
          <a:bodyPr>
            <a:normAutofit/>
          </a:bodyPr>
          <a:lstStyle/>
          <a:p>
            <a:r>
              <a:rPr lang="en-US" smtClean="0"/>
              <a:t>Spring 2017 RI</a:t>
            </a:r>
            <a:endParaRPr lang="en-US" dirty="0" smtClean="0"/>
          </a:p>
          <a:p>
            <a:r>
              <a:rPr lang="en-US" dirty="0" err="1" smtClean="0"/>
              <a:t>Jef</a:t>
            </a:r>
            <a:r>
              <a:rPr lang="en-US" dirty="0" smtClean="0"/>
              <a:t> Bratberg, PharmD, BCPS</a:t>
            </a:r>
          </a:p>
          <a:p>
            <a:r>
              <a:rPr lang="en-US" dirty="0" smtClean="0"/>
              <a:t>Clinical Professor of Pharmacy Practice</a:t>
            </a:r>
          </a:p>
          <a:p>
            <a:r>
              <a:rPr lang="en-US" dirty="0" smtClean="0"/>
              <a:t>University of Rhode Island College of Pharmacy </a:t>
            </a:r>
          </a:p>
          <a:p>
            <a:endParaRPr lang="en-US" dirty="0"/>
          </a:p>
        </p:txBody>
      </p:sp>
    </p:spTree>
    <p:extLst>
      <p:ext uri="{BB962C8B-B14F-4D97-AF65-F5344CB8AC3E}">
        <p14:creationId xmlns:p14="http://schemas.microsoft.com/office/powerpoint/2010/main" val="228790454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Steps for Engaging the Pharmacist: </a:t>
            </a:r>
            <a:br>
              <a:rPr lang="en-US" dirty="0" smtClean="0"/>
            </a:br>
            <a:r>
              <a:rPr lang="en-US" dirty="0" smtClean="0"/>
              <a:t>4. Ask About Naloxone</a:t>
            </a:r>
            <a:endParaRPr lang="en-US" dirty="0"/>
          </a:p>
        </p:txBody>
      </p:sp>
      <p:sp>
        <p:nvSpPr>
          <p:cNvPr id="3" name="Content Placeholder 2"/>
          <p:cNvSpPr>
            <a:spLocks noGrp="1"/>
          </p:cNvSpPr>
          <p:nvPr>
            <p:ph idx="1"/>
          </p:nvPr>
        </p:nvSpPr>
        <p:spPr>
          <a:xfrm>
            <a:off x="410093" y="1882763"/>
            <a:ext cx="9048505" cy="4785059"/>
          </a:xfrm>
        </p:spPr>
        <p:txBody>
          <a:bodyPr>
            <a:normAutofit/>
          </a:bodyPr>
          <a:lstStyle/>
          <a:p>
            <a:pPr lvl="0"/>
            <a:r>
              <a:rPr lang="en-US" sz="2300" b="1" dirty="0"/>
              <a:t>Pharmacists who have dispensed naloxone may want to more quickly review the process, while pharmacists who haven’t dispensed naloxone may have more questions and need more time to digest the information</a:t>
            </a:r>
            <a:r>
              <a:rPr lang="en-US" sz="2300" b="1" dirty="0" smtClean="0"/>
              <a:t>.</a:t>
            </a:r>
          </a:p>
          <a:p>
            <a:pPr marL="0" indent="0" algn="ctr">
              <a:buNone/>
            </a:pPr>
            <a:r>
              <a:rPr lang="en-US" sz="2600" i="1" dirty="0" smtClean="0"/>
              <a:t>Have </a:t>
            </a:r>
            <a:r>
              <a:rPr lang="en-US" sz="2600" i="1" dirty="0"/>
              <a:t>you ever dispensed naloxone</a:t>
            </a:r>
            <a:r>
              <a:rPr lang="en-US" sz="2600" i="1" dirty="0" smtClean="0"/>
              <a:t>?</a:t>
            </a:r>
            <a:endParaRPr lang="en-US" sz="2600" dirty="0"/>
          </a:p>
          <a:p>
            <a:endParaRPr lang="en-US" sz="2300" b="1" dirty="0"/>
          </a:p>
          <a:p>
            <a:endParaRPr lang="en-US" sz="2100" b="1" dirty="0"/>
          </a:p>
          <a:p>
            <a:pPr lvl="0"/>
            <a:endParaRPr lang="en-US" dirty="0"/>
          </a:p>
        </p:txBody>
      </p:sp>
      <p:sp>
        <p:nvSpPr>
          <p:cNvPr id="4" name="Rectangle 3"/>
          <p:cNvSpPr/>
          <p:nvPr/>
        </p:nvSpPr>
        <p:spPr>
          <a:xfrm>
            <a:off x="785949" y="3467615"/>
            <a:ext cx="8559037" cy="410123"/>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Slide Number Placeholder 6"/>
          <p:cNvSpPr>
            <a:spLocks noGrp="1"/>
          </p:cNvSpPr>
          <p:nvPr>
            <p:ph type="sldNum" sz="quarter" idx="12"/>
          </p:nvPr>
        </p:nvSpPr>
        <p:spPr/>
        <p:txBody>
          <a:bodyPr/>
          <a:lstStyle/>
          <a:p>
            <a:fld id="{CF1A64D6-A60C-4686-9EC1-53617FD9724B}" type="slidenum">
              <a:rPr lang="en-US" altLang="en-US" smtClean="0">
                <a:solidFill>
                  <a:prstClr val="white"/>
                </a:solidFill>
              </a:rPr>
              <a:pPr/>
              <a:t>10</a:t>
            </a:fld>
            <a:endParaRPr lang="en-US" altLang="en-US">
              <a:solidFill>
                <a:prstClr val="white"/>
              </a:solidFill>
            </a:endParaRPr>
          </a:p>
        </p:txBody>
      </p:sp>
      <p:sp>
        <p:nvSpPr>
          <p:cNvPr id="8" name="Footer Placeholder 7"/>
          <p:cNvSpPr>
            <a:spLocks noGrp="1"/>
          </p:cNvSpPr>
          <p:nvPr>
            <p:ph type="ftr" sz="quarter" idx="11"/>
          </p:nvPr>
        </p:nvSpPr>
        <p:spPr/>
        <p:txBody>
          <a:bodyPr/>
          <a:lstStyle/>
          <a:p>
            <a:pPr>
              <a:defRPr/>
            </a:pPr>
            <a:endParaRPr lang="en-US">
              <a:solidFill>
                <a:prstClr val="white"/>
              </a:solidFill>
            </a:endParaRPr>
          </a:p>
        </p:txBody>
      </p:sp>
    </p:spTree>
    <p:extLst>
      <p:ext uri="{BB962C8B-B14F-4D97-AF65-F5344CB8AC3E}">
        <p14:creationId xmlns:p14="http://schemas.microsoft.com/office/powerpoint/2010/main" val="3944943802"/>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9810" y="198773"/>
            <a:ext cx="8596668" cy="1320800"/>
          </a:xfrm>
        </p:spPr>
        <p:txBody>
          <a:bodyPr/>
          <a:lstStyle/>
          <a:p>
            <a:r>
              <a:rPr lang="en-US" dirty="0" smtClean="0"/>
              <a:t>Steps for Engaging the Pharmacist: </a:t>
            </a:r>
            <a:br>
              <a:rPr lang="en-US" dirty="0" smtClean="0"/>
            </a:br>
            <a:r>
              <a:rPr lang="en-US" dirty="0" smtClean="0"/>
              <a:t>4. Ask About Naloxone</a:t>
            </a:r>
            <a:endParaRPr lang="en-US" dirty="0"/>
          </a:p>
        </p:txBody>
      </p:sp>
      <p:sp>
        <p:nvSpPr>
          <p:cNvPr id="3" name="Content Placeholder 2"/>
          <p:cNvSpPr>
            <a:spLocks noGrp="1"/>
          </p:cNvSpPr>
          <p:nvPr>
            <p:ph sz="half" idx="1"/>
          </p:nvPr>
        </p:nvSpPr>
        <p:spPr>
          <a:xfrm>
            <a:off x="359810" y="1507002"/>
            <a:ext cx="4184035" cy="4786112"/>
          </a:xfrm>
        </p:spPr>
        <p:txBody>
          <a:bodyPr>
            <a:normAutofit fontScale="70000" lnSpcReduction="20000"/>
          </a:bodyPr>
          <a:lstStyle/>
          <a:p>
            <a:pPr>
              <a:buFont typeface="Wingdings" charset="2"/>
              <a:buChar char="Ø"/>
            </a:pPr>
            <a:r>
              <a:rPr lang="en-US" sz="2900" b="1" dirty="0" smtClean="0"/>
              <a:t>IF </a:t>
            </a:r>
            <a:r>
              <a:rPr lang="en-US" sz="2900" b="1" dirty="0"/>
              <a:t>YES: Quickly review the guide, and attempt to complete a role-play scenario AT THIS VISIT.</a:t>
            </a:r>
            <a:r>
              <a:rPr lang="en-US" sz="2900" dirty="0"/>
              <a:t> </a:t>
            </a:r>
            <a:endParaRPr lang="en-US" sz="2900" dirty="0" smtClean="0"/>
          </a:p>
          <a:p>
            <a:pPr marL="0" indent="0">
              <a:buNone/>
            </a:pPr>
            <a:r>
              <a:rPr lang="en-US" sz="2200" i="1" dirty="0"/>
              <a:t> </a:t>
            </a:r>
            <a:r>
              <a:rPr lang="en-US" sz="2900" i="1" dirty="0" smtClean="0"/>
              <a:t>    Can </a:t>
            </a:r>
            <a:r>
              <a:rPr lang="en-US" sz="2900" i="1" dirty="0"/>
              <a:t>you tell me how that </a:t>
            </a:r>
            <a:r>
              <a:rPr lang="en-US" sz="2900" i="1" dirty="0" smtClean="0"/>
              <a:t>	went </a:t>
            </a:r>
            <a:r>
              <a:rPr lang="en-US" sz="2900" i="1" dirty="0"/>
              <a:t>for </a:t>
            </a:r>
            <a:r>
              <a:rPr lang="en-US" sz="2900" i="1" dirty="0" smtClean="0"/>
              <a:t>you</a:t>
            </a:r>
            <a:r>
              <a:rPr lang="en-US" sz="2900" i="1" dirty="0"/>
              <a:t>?  </a:t>
            </a:r>
            <a:r>
              <a:rPr lang="en-US" sz="2900" i="1" dirty="0" smtClean="0"/>
              <a:t>What </a:t>
            </a:r>
            <a:r>
              <a:rPr lang="en-US" sz="2900" i="1" dirty="0"/>
              <a:t>went </a:t>
            </a:r>
            <a:r>
              <a:rPr lang="en-US" sz="2900" i="1" dirty="0" smtClean="0"/>
              <a:t>	well </a:t>
            </a:r>
            <a:r>
              <a:rPr lang="en-US" sz="2900" i="1" dirty="0"/>
              <a:t>and what was </a:t>
            </a:r>
            <a:r>
              <a:rPr lang="en-US" sz="2900" i="1" dirty="0" smtClean="0"/>
              <a:t>a 	challenge</a:t>
            </a:r>
            <a:r>
              <a:rPr lang="en-US" sz="2900" i="1" dirty="0"/>
              <a:t>?</a:t>
            </a:r>
            <a:endParaRPr lang="en-US" sz="2900" dirty="0"/>
          </a:p>
          <a:p>
            <a:pPr marL="0" indent="0">
              <a:buNone/>
            </a:pPr>
            <a:r>
              <a:rPr lang="en-US" sz="2900" i="1" dirty="0"/>
              <a:t> </a:t>
            </a:r>
            <a:r>
              <a:rPr lang="en-US" sz="2900" i="1" dirty="0" smtClean="0"/>
              <a:t>    As </a:t>
            </a:r>
            <a:r>
              <a:rPr lang="en-US" sz="2900" i="1" dirty="0"/>
              <a:t>we go through the Guide, </a:t>
            </a:r>
            <a:r>
              <a:rPr lang="en-US" sz="2900" i="1" dirty="0" smtClean="0"/>
              <a:t>	think about </a:t>
            </a:r>
            <a:r>
              <a:rPr lang="en-US" sz="2900" i="1" dirty="0"/>
              <a:t>your experience </a:t>
            </a:r>
            <a:r>
              <a:rPr lang="en-US" sz="2900" i="1" dirty="0" smtClean="0"/>
              <a:t>	and </a:t>
            </a:r>
            <a:r>
              <a:rPr lang="en-US" sz="2900" i="1" dirty="0"/>
              <a:t>how the </a:t>
            </a:r>
            <a:r>
              <a:rPr lang="en-US" sz="2900" i="1" dirty="0" smtClean="0"/>
              <a:t>guide </a:t>
            </a:r>
            <a:r>
              <a:rPr lang="en-US" sz="2900" i="1" dirty="0"/>
              <a:t>will </a:t>
            </a:r>
            <a:r>
              <a:rPr lang="en-US" sz="2900" i="1" dirty="0" smtClean="0"/>
              <a:t>help 	you the </a:t>
            </a:r>
            <a:r>
              <a:rPr lang="en-US" sz="2900" i="1" dirty="0"/>
              <a:t>next time </a:t>
            </a:r>
            <a:r>
              <a:rPr lang="en-US" sz="2900" i="1" dirty="0" smtClean="0"/>
              <a:t>that </a:t>
            </a:r>
            <a:r>
              <a:rPr lang="en-US" sz="2900" i="1" dirty="0"/>
              <a:t>you </a:t>
            </a:r>
            <a:r>
              <a:rPr lang="en-US" sz="2900" i="1" dirty="0" smtClean="0"/>
              <a:t>	dispense </a:t>
            </a:r>
            <a:r>
              <a:rPr lang="en-US" sz="2900" i="1" dirty="0"/>
              <a:t>naloxone. </a:t>
            </a:r>
            <a:r>
              <a:rPr lang="en-US" sz="2900" i="1" dirty="0" smtClean="0"/>
              <a:t>	</a:t>
            </a:r>
          </a:p>
          <a:p>
            <a:pPr marL="0" indent="0">
              <a:buNone/>
            </a:pPr>
            <a:r>
              <a:rPr lang="en-US" sz="2900" i="1" dirty="0" smtClean="0"/>
              <a:t>	Then</a:t>
            </a:r>
            <a:r>
              <a:rPr lang="en-US" sz="2900" i="1" dirty="0"/>
              <a:t>, you can practice </a:t>
            </a:r>
            <a:r>
              <a:rPr lang="en-US" sz="2900" i="1" dirty="0" smtClean="0"/>
              <a:t>	counseling</a:t>
            </a:r>
            <a:r>
              <a:rPr lang="en-US" sz="2900" i="1" dirty="0"/>
              <a:t> </a:t>
            </a:r>
            <a:r>
              <a:rPr lang="en-US" sz="2900" i="1" dirty="0" smtClean="0"/>
              <a:t>me on </a:t>
            </a:r>
            <a:r>
              <a:rPr lang="en-US" sz="2900" i="1" dirty="0"/>
              <a:t>overdose </a:t>
            </a:r>
            <a:r>
              <a:rPr lang="en-US" sz="2900" i="1" dirty="0" smtClean="0"/>
              <a:t>	response </a:t>
            </a:r>
            <a:r>
              <a:rPr lang="en-US" sz="2900" i="1" dirty="0"/>
              <a:t>and </a:t>
            </a:r>
            <a:r>
              <a:rPr lang="en-US" sz="2900" i="1" dirty="0" smtClean="0"/>
              <a:t>naloxone </a:t>
            </a:r>
            <a:r>
              <a:rPr lang="en-US" sz="2900" i="1" dirty="0"/>
              <a:t>using </a:t>
            </a:r>
            <a:r>
              <a:rPr lang="en-US" sz="2900" i="1" dirty="0" smtClean="0"/>
              <a:t>	the </a:t>
            </a:r>
            <a:r>
              <a:rPr lang="en-US" sz="2900" i="1" dirty="0"/>
              <a:t>guide.”</a:t>
            </a:r>
            <a:r>
              <a:rPr lang="en-US" sz="2900" dirty="0"/>
              <a:t> </a:t>
            </a:r>
          </a:p>
          <a:p>
            <a:pPr marL="0" indent="0">
              <a:buNone/>
            </a:pPr>
            <a:endParaRPr lang="en-US" sz="2200" b="1" dirty="0" smtClean="0"/>
          </a:p>
          <a:p>
            <a:endParaRPr lang="en-US" sz="2100" b="1" dirty="0"/>
          </a:p>
          <a:p>
            <a:pPr lvl="0"/>
            <a:endParaRPr lang="en-US" dirty="0"/>
          </a:p>
        </p:txBody>
      </p:sp>
      <p:sp>
        <p:nvSpPr>
          <p:cNvPr id="9" name="Content Placeholder 8"/>
          <p:cNvSpPr>
            <a:spLocks noGrp="1"/>
          </p:cNvSpPr>
          <p:nvPr>
            <p:ph sz="half" idx="2"/>
          </p:nvPr>
        </p:nvSpPr>
        <p:spPr>
          <a:xfrm>
            <a:off x="4381760" y="1527823"/>
            <a:ext cx="4184034" cy="3880773"/>
          </a:xfrm>
        </p:spPr>
        <p:txBody>
          <a:bodyPr>
            <a:noAutofit/>
          </a:bodyPr>
          <a:lstStyle/>
          <a:p>
            <a:r>
              <a:rPr lang="en-US" sz="2000" b="1" dirty="0"/>
              <a:t>IF NO: Review each section of the guide, asking questions to assess understanding and to clarify anything in the section that is unclear.  </a:t>
            </a:r>
          </a:p>
          <a:p>
            <a:pPr marL="0" indent="0">
              <a:buNone/>
            </a:pPr>
            <a:r>
              <a:rPr lang="en-US" sz="2000" i="1" dirty="0"/>
              <a:t>	“Well, what do you know </a:t>
            </a:r>
            <a:r>
              <a:rPr lang="en-US" sz="2000" i="1" dirty="0" smtClean="0"/>
              <a:t>	about </a:t>
            </a:r>
            <a:r>
              <a:rPr lang="en-US" sz="2000" i="1" dirty="0"/>
              <a:t>dispensing naloxone at </a:t>
            </a:r>
            <a:r>
              <a:rPr lang="en-US" sz="2000" i="1" dirty="0" smtClean="0"/>
              <a:t>	the </a:t>
            </a:r>
            <a:r>
              <a:rPr lang="en-US" sz="2000" i="1" dirty="0"/>
              <a:t>pharmacy?</a:t>
            </a:r>
            <a:endParaRPr lang="en-US" sz="2000" dirty="0"/>
          </a:p>
          <a:p>
            <a:pPr marL="0" indent="0">
              <a:buNone/>
            </a:pPr>
            <a:r>
              <a:rPr lang="en-US" sz="2000" i="1" dirty="0"/>
              <a:t>	We feel that this guide will </a:t>
            </a:r>
            <a:r>
              <a:rPr lang="en-US" sz="2000" i="1" dirty="0" smtClean="0"/>
              <a:t>	help </a:t>
            </a:r>
            <a:r>
              <a:rPr lang="en-US" sz="2000" i="1" dirty="0"/>
              <a:t>you recommend naloxone </a:t>
            </a:r>
            <a:r>
              <a:rPr lang="en-US" sz="2000" i="1" dirty="0" smtClean="0"/>
              <a:t>	and </a:t>
            </a:r>
            <a:r>
              <a:rPr lang="en-US" sz="2000" i="1" dirty="0"/>
              <a:t>deliver overdose </a:t>
            </a:r>
            <a:r>
              <a:rPr lang="en-US" sz="2000" i="1" dirty="0" smtClean="0"/>
              <a:t>response 	education </a:t>
            </a:r>
            <a:r>
              <a:rPr lang="en-US" sz="2000" i="1" dirty="0"/>
              <a:t>to patients.</a:t>
            </a:r>
            <a:endParaRPr lang="en-US" sz="2000" dirty="0"/>
          </a:p>
        </p:txBody>
      </p:sp>
      <p:sp>
        <p:nvSpPr>
          <p:cNvPr id="7" name="Slide Number Placeholder 6"/>
          <p:cNvSpPr>
            <a:spLocks noGrp="1"/>
          </p:cNvSpPr>
          <p:nvPr>
            <p:ph type="sldNum" sz="quarter" idx="12"/>
          </p:nvPr>
        </p:nvSpPr>
        <p:spPr/>
        <p:txBody>
          <a:bodyPr/>
          <a:lstStyle/>
          <a:p>
            <a:fld id="{CF1A64D6-A60C-4686-9EC1-53617FD9724B}" type="slidenum">
              <a:rPr lang="en-US" altLang="en-US" smtClean="0">
                <a:solidFill>
                  <a:prstClr val="white"/>
                </a:solidFill>
              </a:rPr>
              <a:pPr/>
              <a:t>11</a:t>
            </a:fld>
            <a:endParaRPr lang="en-US" altLang="en-US">
              <a:solidFill>
                <a:prstClr val="white"/>
              </a:solidFill>
            </a:endParaRPr>
          </a:p>
        </p:txBody>
      </p:sp>
      <p:sp>
        <p:nvSpPr>
          <p:cNvPr id="5" name="Rectangle 4"/>
          <p:cNvSpPr/>
          <p:nvPr/>
        </p:nvSpPr>
        <p:spPr>
          <a:xfrm>
            <a:off x="635049" y="2575230"/>
            <a:ext cx="3772936" cy="3531144"/>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4788320" y="3093900"/>
            <a:ext cx="3734635" cy="2414909"/>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43494877"/>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9809" y="292143"/>
            <a:ext cx="8596668" cy="1320800"/>
          </a:xfrm>
        </p:spPr>
        <p:txBody>
          <a:bodyPr/>
          <a:lstStyle/>
          <a:p>
            <a:r>
              <a:rPr lang="en-US" dirty="0" smtClean="0"/>
              <a:t>Steps for Engaging the Pharmacist: </a:t>
            </a:r>
            <a:br>
              <a:rPr lang="en-US" dirty="0" smtClean="0"/>
            </a:br>
            <a:r>
              <a:rPr lang="en-US" dirty="0" smtClean="0"/>
              <a:t>5. Introduce the Guide</a:t>
            </a:r>
            <a:endParaRPr lang="en-US" dirty="0"/>
          </a:p>
        </p:txBody>
      </p:sp>
      <p:sp>
        <p:nvSpPr>
          <p:cNvPr id="3" name="Content Placeholder 2"/>
          <p:cNvSpPr>
            <a:spLocks noGrp="1"/>
          </p:cNvSpPr>
          <p:nvPr>
            <p:ph idx="1"/>
          </p:nvPr>
        </p:nvSpPr>
        <p:spPr>
          <a:xfrm>
            <a:off x="436551" y="1525675"/>
            <a:ext cx="4336279" cy="3880773"/>
          </a:xfrm>
        </p:spPr>
        <p:txBody>
          <a:bodyPr>
            <a:normAutofit fontScale="92500" lnSpcReduction="10000"/>
          </a:bodyPr>
          <a:lstStyle/>
          <a:p>
            <a:pPr lvl="0"/>
            <a:r>
              <a:rPr lang="en-US" sz="2400" b="1" dirty="0"/>
              <a:t> Briefly explain the importance of the guide and personal significance to you. </a:t>
            </a:r>
            <a:endParaRPr lang="en-US" sz="2400" b="1" dirty="0" smtClean="0"/>
          </a:p>
          <a:p>
            <a:pPr lvl="1"/>
            <a:r>
              <a:rPr lang="en-US" sz="2400" dirty="0" smtClean="0"/>
              <a:t>Pharmacies are an important source for this lifesaving medication</a:t>
            </a:r>
          </a:p>
          <a:p>
            <a:pPr lvl="1"/>
            <a:r>
              <a:rPr lang="en-US" sz="2400" dirty="0" smtClean="0"/>
              <a:t>Studies show that greater naloxone access saves lives</a:t>
            </a:r>
          </a:p>
          <a:p>
            <a:pPr lvl="1"/>
            <a:r>
              <a:rPr lang="en-US" sz="2400" dirty="0" smtClean="0"/>
              <a:t>The CDC recommends providing naloxone to prevent overdose</a:t>
            </a:r>
            <a:endParaRPr lang="en-US" sz="2400" dirty="0"/>
          </a:p>
        </p:txBody>
      </p:sp>
      <p:pic>
        <p:nvPicPr>
          <p:cNvPr id="5" name="Picture 4" descr="66_Narcan-Pharm_Training-tool_v06_5-31-2016_Page_1.png"/>
          <p:cNvPicPr>
            <a:picLocks noChangeAspect="1"/>
          </p:cNvPicPr>
          <p:nvPr/>
        </p:nvPicPr>
        <p:blipFill rotWithShape="1">
          <a:blip r:embed="rId2">
            <a:extLst>
              <a:ext uri="{28A0092B-C50C-407E-A947-70E740481C1C}">
                <a14:useLocalDpi xmlns:a14="http://schemas.microsoft.com/office/drawing/2010/main" val="0"/>
              </a:ext>
            </a:extLst>
          </a:blip>
          <a:srcRect l="4357" t="14216" r="48800" b="68450"/>
          <a:stretch/>
        </p:blipFill>
        <p:spPr>
          <a:xfrm>
            <a:off x="5368530" y="1376275"/>
            <a:ext cx="6570755" cy="3146615"/>
          </a:xfrm>
          <a:prstGeom prst="rect">
            <a:avLst/>
          </a:prstGeom>
        </p:spPr>
      </p:pic>
      <p:sp>
        <p:nvSpPr>
          <p:cNvPr id="4" name="TextBox 3"/>
          <p:cNvSpPr txBox="1"/>
          <p:nvPr/>
        </p:nvSpPr>
        <p:spPr>
          <a:xfrm>
            <a:off x="5524195" y="3642927"/>
            <a:ext cx="6197600" cy="769441"/>
          </a:xfrm>
          <a:prstGeom prst="rect">
            <a:avLst/>
          </a:prstGeom>
          <a:solidFill>
            <a:schemeClr val="accent1"/>
          </a:solidFill>
        </p:spPr>
        <p:txBody>
          <a:bodyPr wrap="square" rtlCol="0">
            <a:spAutoFit/>
          </a:bodyPr>
          <a:lstStyle/>
          <a:p>
            <a:r>
              <a:rPr lang="en-US" sz="2200" dirty="0" smtClean="0"/>
              <a:t>Studies show that increasing access to naloxone can reduce overdose death by 35-50%</a:t>
            </a:r>
            <a:endParaRPr lang="en-US" sz="2200" dirty="0"/>
          </a:p>
        </p:txBody>
      </p:sp>
      <p:sp>
        <p:nvSpPr>
          <p:cNvPr id="6" name="Slide Number Placeholder 5"/>
          <p:cNvSpPr>
            <a:spLocks noGrp="1"/>
          </p:cNvSpPr>
          <p:nvPr>
            <p:ph type="sldNum" sz="quarter" idx="12"/>
          </p:nvPr>
        </p:nvSpPr>
        <p:spPr/>
        <p:txBody>
          <a:bodyPr/>
          <a:lstStyle/>
          <a:p>
            <a:fld id="{CF1A64D6-A60C-4686-9EC1-53617FD9724B}" type="slidenum">
              <a:rPr lang="en-US" altLang="en-US" smtClean="0">
                <a:solidFill>
                  <a:prstClr val="white"/>
                </a:solidFill>
              </a:rPr>
              <a:pPr/>
              <a:t>12</a:t>
            </a:fld>
            <a:endParaRPr lang="en-US" altLang="en-US">
              <a:solidFill>
                <a:prstClr val="white"/>
              </a:solidFill>
            </a:endParaRPr>
          </a:p>
        </p:txBody>
      </p:sp>
      <p:sp>
        <p:nvSpPr>
          <p:cNvPr id="7" name="Footer Placeholder 6"/>
          <p:cNvSpPr>
            <a:spLocks noGrp="1"/>
          </p:cNvSpPr>
          <p:nvPr>
            <p:ph type="ftr" sz="quarter" idx="11"/>
          </p:nvPr>
        </p:nvSpPr>
        <p:spPr/>
        <p:txBody>
          <a:bodyPr/>
          <a:lstStyle/>
          <a:p>
            <a:pPr>
              <a:defRPr/>
            </a:pPr>
            <a:endParaRPr lang="en-US">
              <a:solidFill>
                <a:prstClr val="white"/>
              </a:solidFill>
            </a:endParaRPr>
          </a:p>
        </p:txBody>
      </p:sp>
    </p:spTree>
    <p:extLst>
      <p:ext uri="{BB962C8B-B14F-4D97-AF65-F5344CB8AC3E}">
        <p14:creationId xmlns:p14="http://schemas.microsoft.com/office/powerpoint/2010/main" val="2232551172"/>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66_Narcan-Pharm_Training-tool_v06_5-31-2016_Page_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1712" y="0"/>
            <a:ext cx="5147697" cy="6661725"/>
          </a:xfrm>
          <a:prstGeom prst="rect">
            <a:avLst/>
          </a:prstGeom>
        </p:spPr>
      </p:pic>
      <p:sp>
        <p:nvSpPr>
          <p:cNvPr id="7" name="Slide Number Placeholder 6"/>
          <p:cNvSpPr>
            <a:spLocks noGrp="1"/>
          </p:cNvSpPr>
          <p:nvPr>
            <p:ph type="sldNum" sz="quarter" idx="12"/>
          </p:nvPr>
        </p:nvSpPr>
        <p:spPr/>
        <p:txBody>
          <a:bodyPr/>
          <a:lstStyle/>
          <a:p>
            <a:fld id="{A59972FC-6380-4F66-A4A3-7F6E700CF021}" type="slidenum">
              <a:rPr lang="en-US" smtClean="0"/>
              <a:t>13</a:t>
            </a:fld>
            <a:endParaRPr lang="en-US"/>
          </a:p>
        </p:txBody>
      </p:sp>
      <p:sp>
        <p:nvSpPr>
          <p:cNvPr id="2" name="TextBox 1"/>
          <p:cNvSpPr txBox="1"/>
          <p:nvPr/>
        </p:nvSpPr>
        <p:spPr>
          <a:xfrm>
            <a:off x="1" y="1004886"/>
            <a:ext cx="2051480" cy="2308324"/>
          </a:xfrm>
          <a:prstGeom prst="rect">
            <a:avLst/>
          </a:prstGeom>
          <a:noFill/>
        </p:spPr>
        <p:txBody>
          <a:bodyPr wrap="square" rtlCol="0">
            <a:spAutoFit/>
          </a:bodyPr>
          <a:lstStyle/>
          <a:p>
            <a:r>
              <a:rPr lang="en-US" sz="2400" dirty="0" smtClean="0"/>
              <a:t>Side 1: Patients and Staff</a:t>
            </a:r>
          </a:p>
          <a:p>
            <a:endParaRPr lang="en-US" sz="2400" dirty="0"/>
          </a:p>
          <a:p>
            <a:endParaRPr lang="en-US" sz="2400" dirty="0" smtClean="0"/>
          </a:p>
          <a:p>
            <a:endParaRPr lang="en-US" sz="2400" dirty="0" smtClean="0"/>
          </a:p>
        </p:txBody>
      </p:sp>
      <p:sp>
        <p:nvSpPr>
          <p:cNvPr id="3" name="Footer Placeholder 2"/>
          <p:cNvSpPr>
            <a:spLocks noGrp="1"/>
          </p:cNvSpPr>
          <p:nvPr>
            <p:ph type="ftr" sz="quarter" idx="11"/>
          </p:nvPr>
        </p:nvSpPr>
        <p:spPr/>
        <p:txBody>
          <a:bodyPr/>
          <a:lstStyle/>
          <a:p>
            <a:pPr>
              <a:defRPr/>
            </a:pPr>
            <a:endParaRPr lang="en-US">
              <a:solidFill>
                <a:prstClr val="white"/>
              </a:solidFill>
            </a:endParaRPr>
          </a:p>
        </p:txBody>
      </p:sp>
    </p:spTree>
    <p:extLst>
      <p:ext uri="{BB962C8B-B14F-4D97-AF65-F5344CB8AC3E}">
        <p14:creationId xmlns:p14="http://schemas.microsoft.com/office/powerpoint/2010/main" val="2771424882"/>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66_Narcan-Pharm_Training-tool_v06_5-31-2016_Page_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85306" y="0"/>
            <a:ext cx="5147380" cy="6661315"/>
          </a:xfrm>
          <a:prstGeom prst="rect">
            <a:avLst/>
          </a:prstGeom>
        </p:spPr>
      </p:pic>
      <p:sp>
        <p:nvSpPr>
          <p:cNvPr id="7" name="Slide Number Placeholder 6"/>
          <p:cNvSpPr>
            <a:spLocks noGrp="1"/>
          </p:cNvSpPr>
          <p:nvPr>
            <p:ph type="sldNum" sz="quarter" idx="12"/>
          </p:nvPr>
        </p:nvSpPr>
        <p:spPr/>
        <p:txBody>
          <a:bodyPr/>
          <a:lstStyle/>
          <a:p>
            <a:fld id="{A59972FC-6380-4F66-A4A3-7F6E700CF021}" type="slidenum">
              <a:rPr lang="en-US" smtClean="0"/>
              <a:t>14</a:t>
            </a:fld>
            <a:endParaRPr lang="en-US"/>
          </a:p>
        </p:txBody>
      </p:sp>
      <p:sp>
        <p:nvSpPr>
          <p:cNvPr id="2" name="TextBox 1"/>
          <p:cNvSpPr txBox="1"/>
          <p:nvPr/>
        </p:nvSpPr>
        <p:spPr>
          <a:xfrm>
            <a:off x="1" y="1004886"/>
            <a:ext cx="2051480" cy="1938992"/>
          </a:xfrm>
          <a:prstGeom prst="rect">
            <a:avLst/>
          </a:prstGeom>
          <a:noFill/>
        </p:spPr>
        <p:txBody>
          <a:bodyPr wrap="square" rtlCol="0">
            <a:spAutoFit/>
          </a:bodyPr>
          <a:lstStyle/>
          <a:p>
            <a:endParaRPr lang="en-US" sz="2400" dirty="0"/>
          </a:p>
          <a:p>
            <a:endParaRPr lang="en-US" sz="2400" dirty="0" smtClean="0"/>
          </a:p>
          <a:p>
            <a:endParaRPr lang="en-US" sz="2400" dirty="0" smtClean="0"/>
          </a:p>
          <a:p>
            <a:r>
              <a:rPr lang="en-US" sz="2400" dirty="0" smtClean="0"/>
              <a:t>Side 2: Pharmacists</a:t>
            </a:r>
            <a:endParaRPr lang="en-US" sz="2400" dirty="0"/>
          </a:p>
        </p:txBody>
      </p:sp>
      <p:sp>
        <p:nvSpPr>
          <p:cNvPr id="3" name="Footer Placeholder 2"/>
          <p:cNvSpPr>
            <a:spLocks noGrp="1"/>
          </p:cNvSpPr>
          <p:nvPr>
            <p:ph type="ftr" sz="quarter" idx="11"/>
          </p:nvPr>
        </p:nvSpPr>
        <p:spPr/>
        <p:txBody>
          <a:bodyPr/>
          <a:lstStyle/>
          <a:p>
            <a:pPr>
              <a:defRPr/>
            </a:pPr>
            <a:endParaRPr lang="en-US">
              <a:solidFill>
                <a:prstClr val="white"/>
              </a:solidFill>
            </a:endParaRPr>
          </a:p>
        </p:txBody>
      </p:sp>
    </p:spTree>
    <p:extLst>
      <p:ext uri="{BB962C8B-B14F-4D97-AF65-F5344CB8AC3E}">
        <p14:creationId xmlns:p14="http://schemas.microsoft.com/office/powerpoint/2010/main" val="122606005"/>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66_Narcan-Pharm_Training-tool_v06_5-31-2016_Page_1.png"/>
          <p:cNvPicPr>
            <a:picLocks noChangeAspect="1"/>
          </p:cNvPicPr>
          <p:nvPr/>
        </p:nvPicPr>
        <p:blipFill rotWithShape="1">
          <a:blip r:embed="rId3">
            <a:extLst>
              <a:ext uri="{28A0092B-C50C-407E-A947-70E740481C1C}">
                <a14:useLocalDpi xmlns:a14="http://schemas.microsoft.com/office/drawing/2010/main" val="0"/>
              </a:ext>
            </a:extLst>
          </a:blip>
          <a:srcRect l="953" t="33807" r="49960" b="44087"/>
          <a:stretch/>
        </p:blipFill>
        <p:spPr>
          <a:xfrm>
            <a:off x="4549785" y="0"/>
            <a:ext cx="7428065" cy="4328973"/>
          </a:xfrm>
          <a:prstGeom prst="rect">
            <a:avLst/>
          </a:prstGeom>
        </p:spPr>
      </p:pic>
      <p:sp>
        <p:nvSpPr>
          <p:cNvPr id="7" name="Content Placeholder 6"/>
          <p:cNvSpPr>
            <a:spLocks noGrp="1"/>
          </p:cNvSpPr>
          <p:nvPr>
            <p:ph idx="1"/>
          </p:nvPr>
        </p:nvSpPr>
        <p:spPr>
          <a:xfrm>
            <a:off x="249825" y="2402865"/>
            <a:ext cx="4455219" cy="3880773"/>
          </a:xfrm>
        </p:spPr>
        <p:txBody>
          <a:bodyPr/>
          <a:lstStyle/>
          <a:p>
            <a:pPr lvl="0"/>
            <a:r>
              <a:rPr lang="en-US" dirty="0"/>
              <a:t>Up to 1 in 10 of ALL prescriptions dispensed are for opioids</a:t>
            </a:r>
          </a:p>
          <a:p>
            <a:pPr lvl="0"/>
            <a:r>
              <a:rPr lang="en-US" dirty="0"/>
              <a:t>Of these 10, at least 1 is also dispensed with a </a:t>
            </a:r>
            <a:r>
              <a:rPr lang="en-US" dirty="0" smtClean="0"/>
              <a:t>benzodiazepine</a:t>
            </a:r>
            <a:endParaRPr lang="en-US" dirty="0"/>
          </a:p>
          <a:p>
            <a:pPr lvl="0"/>
            <a:r>
              <a:rPr lang="en-US" dirty="0"/>
              <a:t>M</a:t>
            </a:r>
            <a:r>
              <a:rPr lang="en-US" dirty="0" smtClean="0"/>
              <a:t>ost combinations are prescribed </a:t>
            </a:r>
            <a:r>
              <a:rPr lang="en-US" dirty="0"/>
              <a:t>by the same provider on the same day</a:t>
            </a:r>
          </a:p>
          <a:p>
            <a:endParaRPr lang="en-US" dirty="0"/>
          </a:p>
        </p:txBody>
      </p:sp>
      <p:sp>
        <p:nvSpPr>
          <p:cNvPr id="2" name="Slide Number Placeholder 1"/>
          <p:cNvSpPr>
            <a:spLocks noGrp="1"/>
          </p:cNvSpPr>
          <p:nvPr>
            <p:ph type="sldNum" sz="quarter" idx="12"/>
          </p:nvPr>
        </p:nvSpPr>
        <p:spPr/>
        <p:txBody>
          <a:bodyPr/>
          <a:lstStyle/>
          <a:p>
            <a:fld id="{A59972FC-6380-4F66-A4A3-7F6E700CF021}" type="slidenum">
              <a:rPr lang="en-US" smtClean="0"/>
              <a:t>15</a:t>
            </a:fld>
            <a:endParaRPr lang="en-US"/>
          </a:p>
        </p:txBody>
      </p:sp>
      <p:sp>
        <p:nvSpPr>
          <p:cNvPr id="3" name="Rectangle 2"/>
          <p:cNvSpPr/>
          <p:nvPr/>
        </p:nvSpPr>
        <p:spPr>
          <a:xfrm>
            <a:off x="682175" y="335816"/>
            <a:ext cx="3636753" cy="1754327"/>
          </a:xfrm>
          <a:prstGeom prst="rect">
            <a:avLst/>
          </a:prstGeom>
        </p:spPr>
        <p:txBody>
          <a:bodyPr wrap="square">
            <a:spAutoFit/>
          </a:bodyPr>
          <a:lstStyle/>
          <a:p>
            <a:r>
              <a:rPr lang="en-US" i="1" dirty="0"/>
              <a:t>“What fraction of your patients are at high risk of overdose (take high dose opioids, take opioids with benzodiazepines, or are caregivers of patients at high risk of overdose?)”</a:t>
            </a:r>
            <a:endParaRPr lang="en-US" dirty="0"/>
          </a:p>
        </p:txBody>
      </p:sp>
      <p:sp>
        <p:nvSpPr>
          <p:cNvPr id="6" name="Rectangle 5"/>
          <p:cNvSpPr/>
          <p:nvPr/>
        </p:nvSpPr>
        <p:spPr>
          <a:xfrm>
            <a:off x="544042" y="283119"/>
            <a:ext cx="3893626" cy="1857276"/>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Footer Placeholder 3"/>
          <p:cNvSpPr>
            <a:spLocks noGrp="1"/>
          </p:cNvSpPr>
          <p:nvPr>
            <p:ph type="ftr" sz="quarter" idx="11"/>
          </p:nvPr>
        </p:nvSpPr>
        <p:spPr/>
        <p:txBody>
          <a:bodyPr/>
          <a:lstStyle/>
          <a:p>
            <a:pPr>
              <a:defRPr/>
            </a:pPr>
            <a:endParaRPr lang="en-US">
              <a:solidFill>
                <a:prstClr val="white"/>
              </a:solidFill>
            </a:endParaRPr>
          </a:p>
        </p:txBody>
      </p:sp>
    </p:spTree>
    <p:extLst>
      <p:ext uri="{BB962C8B-B14F-4D97-AF65-F5344CB8AC3E}">
        <p14:creationId xmlns:p14="http://schemas.microsoft.com/office/powerpoint/2010/main" val="4213825460"/>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474861" y="1369382"/>
            <a:ext cx="5588751" cy="3880773"/>
          </a:xfrm>
        </p:spPr>
        <p:txBody>
          <a:bodyPr/>
          <a:lstStyle/>
          <a:p>
            <a:pPr lvl="0"/>
            <a:r>
              <a:rPr lang="en-US" dirty="0" smtClean="0"/>
              <a:t>Explain </a:t>
            </a:r>
            <a:r>
              <a:rPr lang="en-US" dirty="0"/>
              <a:t>2 dose minimum for each formulation </a:t>
            </a:r>
            <a:endParaRPr lang="en-US" sz="2400" dirty="0"/>
          </a:p>
          <a:p>
            <a:pPr lvl="1"/>
            <a:r>
              <a:rPr lang="en-US" dirty="0" smtClean="0"/>
              <a:t>2 pink boxes </a:t>
            </a:r>
            <a:r>
              <a:rPr lang="en-US" b="1" dirty="0"/>
              <a:t>+ 2 nose </a:t>
            </a:r>
            <a:r>
              <a:rPr lang="en-US" b="1" dirty="0" smtClean="0"/>
              <a:t>cones</a:t>
            </a:r>
            <a:endParaRPr lang="en-US" dirty="0"/>
          </a:p>
          <a:p>
            <a:pPr lvl="1"/>
            <a:r>
              <a:rPr lang="en-US" dirty="0" smtClean="0"/>
              <a:t>2 </a:t>
            </a:r>
            <a:r>
              <a:rPr lang="en-US" dirty="0"/>
              <a:t>vials </a:t>
            </a:r>
            <a:r>
              <a:rPr lang="en-US" b="1" dirty="0"/>
              <a:t>+ 2 </a:t>
            </a:r>
            <a:r>
              <a:rPr lang="en-US" b="1" dirty="0" smtClean="0"/>
              <a:t>IM (1”) </a:t>
            </a:r>
            <a:r>
              <a:rPr lang="en-US" b="1" dirty="0"/>
              <a:t>syringes</a:t>
            </a:r>
            <a:endParaRPr lang="en-US" sz="2000" dirty="0"/>
          </a:p>
          <a:p>
            <a:pPr lvl="1"/>
            <a:r>
              <a:rPr lang="en-US" dirty="0" smtClean="0"/>
              <a:t>Brands (</a:t>
            </a:r>
            <a:r>
              <a:rPr lang="en-US" dirty="0" err="1" smtClean="0"/>
              <a:t>Narcan</a:t>
            </a:r>
            <a:r>
              <a:rPr lang="en-US" dirty="0" smtClean="0"/>
              <a:t> and </a:t>
            </a:r>
            <a:r>
              <a:rPr lang="en-US" dirty="0" err="1" smtClean="0"/>
              <a:t>Evzio</a:t>
            </a:r>
            <a:r>
              <a:rPr lang="en-US" dirty="0" smtClean="0"/>
              <a:t>) each contain </a:t>
            </a:r>
            <a:r>
              <a:rPr lang="en-US" dirty="0"/>
              <a:t>2 </a:t>
            </a:r>
            <a:r>
              <a:rPr lang="en-US" dirty="0" smtClean="0"/>
              <a:t>doses in their boxes</a:t>
            </a:r>
          </a:p>
          <a:p>
            <a:r>
              <a:rPr lang="en-US" sz="2000" dirty="0" smtClean="0"/>
              <a:t>The </a:t>
            </a:r>
            <a:r>
              <a:rPr lang="en-US" sz="2000" dirty="0"/>
              <a:t>multi-step intranasal (“Pink Box”) is labeled for IV, IM, or SC but is used </a:t>
            </a:r>
            <a:r>
              <a:rPr lang="en-US" sz="2000" dirty="0" err="1"/>
              <a:t>intranasally</a:t>
            </a:r>
            <a:r>
              <a:rPr lang="en-US" sz="2000" dirty="0"/>
              <a:t> with white atomizer (“nose cone”)</a:t>
            </a:r>
          </a:p>
          <a:p>
            <a:r>
              <a:rPr lang="en-US" sz="2200" dirty="0" smtClean="0"/>
              <a:t>Recommend forms available by standing order and/or corporate policy</a:t>
            </a:r>
            <a:endParaRPr lang="en-US" sz="2200" dirty="0"/>
          </a:p>
        </p:txBody>
      </p:sp>
      <p:sp>
        <p:nvSpPr>
          <p:cNvPr id="5" name="Slide Number Placeholder 4"/>
          <p:cNvSpPr>
            <a:spLocks noGrp="1"/>
          </p:cNvSpPr>
          <p:nvPr>
            <p:ph type="sldNum" sz="quarter" idx="12"/>
          </p:nvPr>
        </p:nvSpPr>
        <p:spPr/>
        <p:txBody>
          <a:bodyPr/>
          <a:lstStyle/>
          <a:p>
            <a:fld id="{A59972FC-6380-4F66-A4A3-7F6E700CF021}" type="slidenum">
              <a:rPr lang="en-US" smtClean="0"/>
              <a:t>16</a:t>
            </a:fld>
            <a:endParaRPr lang="en-US"/>
          </a:p>
        </p:txBody>
      </p:sp>
      <p:pic>
        <p:nvPicPr>
          <p:cNvPr id="4" name="Picture 3" descr="66_Narcan-Pharm_Training-tool_v06_5-31-2016_Page_1.png"/>
          <p:cNvPicPr>
            <a:picLocks noChangeAspect="1"/>
          </p:cNvPicPr>
          <p:nvPr/>
        </p:nvPicPr>
        <p:blipFill rotWithShape="1">
          <a:blip r:embed="rId3">
            <a:extLst>
              <a:ext uri="{28A0092B-C50C-407E-A947-70E740481C1C}">
                <a14:useLocalDpi xmlns:a14="http://schemas.microsoft.com/office/drawing/2010/main" val="0"/>
              </a:ext>
            </a:extLst>
          </a:blip>
          <a:srcRect l="1650" t="55729" r="50388" b="15605"/>
          <a:stretch/>
        </p:blipFill>
        <p:spPr>
          <a:xfrm>
            <a:off x="6236026" y="1"/>
            <a:ext cx="5679948" cy="4393284"/>
          </a:xfrm>
          <a:prstGeom prst="rect">
            <a:avLst/>
          </a:prstGeom>
        </p:spPr>
      </p:pic>
      <p:sp>
        <p:nvSpPr>
          <p:cNvPr id="6" name="Rectangle 5"/>
          <p:cNvSpPr/>
          <p:nvPr/>
        </p:nvSpPr>
        <p:spPr>
          <a:xfrm>
            <a:off x="500980" y="251164"/>
            <a:ext cx="5255608" cy="830997"/>
          </a:xfrm>
          <a:prstGeom prst="rect">
            <a:avLst/>
          </a:prstGeom>
        </p:spPr>
        <p:txBody>
          <a:bodyPr wrap="square">
            <a:spAutoFit/>
          </a:bodyPr>
          <a:lstStyle/>
          <a:p>
            <a:pPr algn="ctr"/>
            <a:r>
              <a:rPr lang="en-US" sz="2400" i="1" dirty="0" smtClean="0"/>
              <a:t>“Are you familiar with the types of naloxone?’</a:t>
            </a:r>
            <a:endParaRPr lang="en-US" sz="2400" dirty="0"/>
          </a:p>
        </p:txBody>
      </p:sp>
      <p:sp>
        <p:nvSpPr>
          <p:cNvPr id="7" name="Rectangle 6"/>
          <p:cNvSpPr/>
          <p:nvPr/>
        </p:nvSpPr>
        <p:spPr>
          <a:xfrm>
            <a:off x="467667" y="198695"/>
            <a:ext cx="5526167" cy="908217"/>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Footer Placeholder 1"/>
          <p:cNvSpPr>
            <a:spLocks noGrp="1"/>
          </p:cNvSpPr>
          <p:nvPr>
            <p:ph type="ftr" sz="quarter" idx="11"/>
          </p:nvPr>
        </p:nvSpPr>
        <p:spPr/>
        <p:txBody>
          <a:bodyPr/>
          <a:lstStyle/>
          <a:p>
            <a:pPr>
              <a:defRPr/>
            </a:pPr>
            <a:endParaRPr lang="en-US">
              <a:solidFill>
                <a:prstClr val="white"/>
              </a:solidFill>
            </a:endParaRPr>
          </a:p>
        </p:txBody>
      </p:sp>
      <p:sp>
        <p:nvSpPr>
          <p:cNvPr id="9" name="Rectangle 8"/>
          <p:cNvSpPr/>
          <p:nvPr/>
        </p:nvSpPr>
        <p:spPr>
          <a:xfrm>
            <a:off x="8577340" y="4601497"/>
            <a:ext cx="3264450" cy="225650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06999927"/>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59972FC-6380-4F66-A4A3-7F6E700CF021}" type="slidenum">
              <a:rPr lang="en-US" smtClean="0"/>
              <a:t>17</a:t>
            </a:fld>
            <a:endParaRPr lang="en-US"/>
          </a:p>
        </p:txBody>
      </p:sp>
      <p:pic>
        <p:nvPicPr>
          <p:cNvPr id="5" name="Picture 4" descr="66_Narcan-Pharm_Training-tool_v06_5-31-2016_Page_1.png"/>
          <p:cNvPicPr>
            <a:picLocks noChangeAspect="1"/>
          </p:cNvPicPr>
          <p:nvPr/>
        </p:nvPicPr>
        <p:blipFill rotWithShape="1">
          <a:blip r:embed="rId3">
            <a:extLst>
              <a:ext uri="{28A0092B-C50C-407E-A947-70E740481C1C}">
                <a14:useLocalDpi xmlns:a14="http://schemas.microsoft.com/office/drawing/2010/main" val="0"/>
              </a:ext>
            </a:extLst>
          </a:blip>
          <a:srcRect l="50015" t="33944" r="1127" b="36116"/>
          <a:stretch/>
        </p:blipFill>
        <p:spPr>
          <a:xfrm>
            <a:off x="408915" y="1340853"/>
            <a:ext cx="6957074" cy="5517147"/>
          </a:xfrm>
          <a:prstGeom prst="rect">
            <a:avLst/>
          </a:prstGeom>
        </p:spPr>
      </p:pic>
      <p:sp>
        <p:nvSpPr>
          <p:cNvPr id="8" name="Rectangle 7"/>
          <p:cNvSpPr/>
          <p:nvPr/>
        </p:nvSpPr>
        <p:spPr>
          <a:xfrm>
            <a:off x="410383" y="372447"/>
            <a:ext cx="7146835" cy="830997"/>
          </a:xfrm>
          <a:prstGeom prst="rect">
            <a:avLst/>
          </a:prstGeom>
        </p:spPr>
        <p:txBody>
          <a:bodyPr wrap="square">
            <a:spAutoFit/>
          </a:bodyPr>
          <a:lstStyle/>
          <a:p>
            <a:r>
              <a:rPr lang="en-US" sz="2400" i="1" dirty="0"/>
              <a:t>“Are you familiar with steps to tell patients how to respond to an overdose?”</a:t>
            </a:r>
            <a:endParaRPr lang="en-US" sz="2400" dirty="0"/>
          </a:p>
        </p:txBody>
      </p:sp>
      <p:sp>
        <p:nvSpPr>
          <p:cNvPr id="9" name="Rectangle 8"/>
          <p:cNvSpPr/>
          <p:nvPr/>
        </p:nvSpPr>
        <p:spPr>
          <a:xfrm>
            <a:off x="391027" y="361849"/>
            <a:ext cx="6978821" cy="866606"/>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Footer Placeholder 2"/>
          <p:cNvSpPr>
            <a:spLocks noGrp="1"/>
          </p:cNvSpPr>
          <p:nvPr>
            <p:ph type="ftr" sz="quarter" idx="11"/>
          </p:nvPr>
        </p:nvSpPr>
        <p:spPr/>
        <p:txBody>
          <a:bodyPr/>
          <a:lstStyle/>
          <a:p>
            <a:pPr>
              <a:defRPr/>
            </a:pPr>
            <a:endParaRPr lang="en-US">
              <a:solidFill>
                <a:prstClr val="white"/>
              </a:solidFill>
            </a:endParaRPr>
          </a:p>
        </p:txBody>
      </p:sp>
    </p:spTree>
    <p:extLst>
      <p:ext uri="{BB962C8B-B14F-4D97-AF65-F5344CB8AC3E}">
        <p14:creationId xmlns:p14="http://schemas.microsoft.com/office/powerpoint/2010/main" val="515364958"/>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59972FC-6380-4F66-A4A3-7F6E700CF021}" type="slidenum">
              <a:rPr lang="en-US" smtClean="0"/>
              <a:t>18</a:t>
            </a:fld>
            <a:endParaRPr lang="en-US"/>
          </a:p>
        </p:txBody>
      </p:sp>
      <p:sp>
        <p:nvSpPr>
          <p:cNvPr id="8" name="Rectangle 7"/>
          <p:cNvSpPr/>
          <p:nvPr/>
        </p:nvSpPr>
        <p:spPr>
          <a:xfrm>
            <a:off x="410383" y="372447"/>
            <a:ext cx="7146835" cy="830997"/>
          </a:xfrm>
          <a:prstGeom prst="rect">
            <a:avLst/>
          </a:prstGeom>
        </p:spPr>
        <p:txBody>
          <a:bodyPr wrap="square">
            <a:spAutoFit/>
          </a:bodyPr>
          <a:lstStyle/>
          <a:p>
            <a:r>
              <a:rPr lang="en-US" sz="2400" i="1" dirty="0"/>
              <a:t>“Are you familiar with steps to tell patients how to respond to an overdose?”</a:t>
            </a:r>
            <a:endParaRPr lang="en-US" sz="2400" dirty="0"/>
          </a:p>
        </p:txBody>
      </p:sp>
      <p:sp>
        <p:nvSpPr>
          <p:cNvPr id="9" name="Rectangle 8"/>
          <p:cNvSpPr/>
          <p:nvPr/>
        </p:nvSpPr>
        <p:spPr>
          <a:xfrm>
            <a:off x="391027" y="361849"/>
            <a:ext cx="6978821" cy="866606"/>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Footer Placeholder 2"/>
          <p:cNvSpPr>
            <a:spLocks noGrp="1"/>
          </p:cNvSpPr>
          <p:nvPr>
            <p:ph type="ftr" sz="quarter" idx="11"/>
          </p:nvPr>
        </p:nvSpPr>
        <p:spPr/>
        <p:txBody>
          <a:bodyPr/>
          <a:lstStyle/>
          <a:p>
            <a:pPr>
              <a:defRPr/>
            </a:pPr>
            <a:endParaRPr lang="en-US">
              <a:solidFill>
                <a:prstClr val="white"/>
              </a:solidFill>
            </a:endParaRPr>
          </a:p>
        </p:txBody>
      </p:sp>
      <p:sp>
        <p:nvSpPr>
          <p:cNvPr id="11" name="Content Placeholder 6"/>
          <p:cNvSpPr>
            <a:spLocks noGrp="1"/>
          </p:cNvSpPr>
          <p:nvPr>
            <p:ph idx="1"/>
          </p:nvPr>
        </p:nvSpPr>
        <p:spPr>
          <a:xfrm>
            <a:off x="384265" y="1582416"/>
            <a:ext cx="8088980" cy="4137942"/>
          </a:xfrm>
        </p:spPr>
        <p:txBody>
          <a:bodyPr>
            <a:normAutofit/>
          </a:bodyPr>
          <a:lstStyle/>
          <a:p>
            <a:pPr lvl="0"/>
            <a:r>
              <a:rPr lang="en-US" sz="2200" dirty="0"/>
              <a:t>Emphasize not just assembly and administration, but </a:t>
            </a:r>
            <a:r>
              <a:rPr lang="en-US" sz="2200" dirty="0" smtClean="0"/>
              <a:t>also:</a:t>
            </a:r>
          </a:p>
          <a:p>
            <a:pPr lvl="1"/>
            <a:r>
              <a:rPr lang="en-US" sz="2200" dirty="0" smtClean="0"/>
              <a:t>Recognition</a:t>
            </a:r>
          </a:p>
          <a:p>
            <a:pPr lvl="1"/>
            <a:r>
              <a:rPr lang="en-US" sz="2200" dirty="0" smtClean="0"/>
              <a:t>Call 911</a:t>
            </a:r>
            <a:endParaRPr lang="en-US" sz="2200" dirty="0"/>
          </a:p>
          <a:p>
            <a:pPr lvl="1"/>
            <a:r>
              <a:rPr lang="en-US" sz="2200" dirty="0" smtClean="0"/>
              <a:t>CPR</a:t>
            </a:r>
            <a:r>
              <a:rPr lang="en-US" sz="2200" dirty="0"/>
              <a:t>/rescue </a:t>
            </a:r>
            <a:r>
              <a:rPr lang="en-US" sz="2200" dirty="0" smtClean="0"/>
              <a:t>breaths</a:t>
            </a:r>
            <a:endParaRPr lang="en-US" sz="2200" dirty="0"/>
          </a:p>
          <a:p>
            <a:pPr lvl="1"/>
            <a:r>
              <a:rPr lang="en-US" sz="2200" dirty="0"/>
              <a:t>W</a:t>
            </a:r>
            <a:r>
              <a:rPr lang="en-US" sz="2200" dirty="0" smtClean="0"/>
              <a:t>hat </a:t>
            </a:r>
            <a:r>
              <a:rPr lang="en-US" sz="2200" dirty="0"/>
              <a:t>happens after naloxone administration </a:t>
            </a:r>
            <a:endParaRPr lang="en-US" sz="2200" dirty="0" smtClean="0"/>
          </a:p>
          <a:p>
            <a:pPr lvl="2"/>
            <a:r>
              <a:rPr lang="en-US" sz="2200" dirty="0"/>
              <a:t>R</a:t>
            </a:r>
            <a:r>
              <a:rPr lang="en-US" sz="2200" dirty="0" smtClean="0"/>
              <a:t>escue position</a:t>
            </a:r>
          </a:p>
          <a:p>
            <a:pPr lvl="2"/>
            <a:r>
              <a:rPr lang="en-US" sz="2200" dirty="0"/>
              <a:t>S</a:t>
            </a:r>
            <a:r>
              <a:rPr lang="en-US" sz="2200" dirty="0" smtClean="0"/>
              <a:t>tay </a:t>
            </a:r>
            <a:r>
              <a:rPr lang="en-US" sz="2200" dirty="0"/>
              <a:t>with </a:t>
            </a:r>
            <a:r>
              <a:rPr lang="en-US" sz="2200" dirty="0" smtClean="0"/>
              <a:t>patient</a:t>
            </a:r>
            <a:endParaRPr lang="en-US" sz="2200" dirty="0"/>
          </a:p>
          <a:p>
            <a:pPr lvl="0"/>
            <a:r>
              <a:rPr lang="en-US" sz="2200" dirty="0"/>
              <a:t>Patient </a:t>
            </a:r>
            <a:r>
              <a:rPr lang="en-US" sz="2200" dirty="0" smtClean="0"/>
              <a:t>Handouts</a:t>
            </a:r>
            <a:endParaRPr lang="en-US" sz="2200" dirty="0"/>
          </a:p>
        </p:txBody>
      </p:sp>
    </p:spTree>
    <p:extLst>
      <p:ext uri="{BB962C8B-B14F-4D97-AF65-F5344CB8AC3E}">
        <p14:creationId xmlns:p14="http://schemas.microsoft.com/office/powerpoint/2010/main" val="1895062378"/>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6797" y="135070"/>
            <a:ext cx="9789399" cy="1093124"/>
          </a:xfrm>
        </p:spPr>
        <p:txBody>
          <a:bodyPr>
            <a:normAutofit/>
          </a:bodyPr>
          <a:lstStyle/>
          <a:p>
            <a:r>
              <a:rPr lang="en-US" dirty="0" smtClean="0"/>
              <a:t>Rhode Island Pharmacy Naloxone Pamphlet</a:t>
            </a:r>
            <a:endParaRPr lang="en-US" dirty="0"/>
          </a:p>
        </p:txBody>
      </p:sp>
      <p:pic>
        <p:nvPicPr>
          <p:cNvPr id="5" name="Picture 4" descr="Pamphlet_draft_7-13_RI.pdf"/>
          <p:cNvPicPr>
            <a:picLocks noChangeAspect="1"/>
          </p:cNvPicPr>
          <p:nvPr/>
        </p:nvPicPr>
        <p:blipFill rotWithShape="1">
          <a:blip r:embed="rId3">
            <a:extLst>
              <a:ext uri="{28A0092B-C50C-407E-A947-70E740481C1C}">
                <a14:useLocalDpi xmlns:a14="http://schemas.microsoft.com/office/drawing/2010/main" val="0"/>
              </a:ext>
            </a:extLst>
          </a:blip>
          <a:srcRect l="8264" t="4478" r="7465" b="4553"/>
          <a:stretch/>
        </p:blipFill>
        <p:spPr>
          <a:xfrm>
            <a:off x="467092" y="725751"/>
            <a:ext cx="4319693" cy="6034552"/>
          </a:xfrm>
          <a:prstGeom prst="rect">
            <a:avLst/>
          </a:prstGeom>
        </p:spPr>
      </p:pic>
      <p:pic>
        <p:nvPicPr>
          <p:cNvPr id="6" name="Picture 5" descr="Pamphlet_draft_7-13_RI.pdf"/>
          <p:cNvPicPr>
            <a:picLocks noChangeAspect="1"/>
          </p:cNvPicPr>
          <p:nvPr/>
        </p:nvPicPr>
        <p:blipFill rotWithShape="1">
          <a:blip r:embed="rId4">
            <a:extLst>
              <a:ext uri="{28A0092B-C50C-407E-A947-70E740481C1C}">
                <a14:useLocalDpi xmlns:a14="http://schemas.microsoft.com/office/drawing/2010/main" val="0"/>
              </a:ext>
            </a:extLst>
          </a:blip>
          <a:srcRect l="8281" t="5495" r="7572"/>
          <a:stretch/>
        </p:blipFill>
        <p:spPr>
          <a:xfrm>
            <a:off x="4758875" y="669925"/>
            <a:ext cx="4396028" cy="6481168"/>
          </a:xfrm>
          <a:prstGeom prst="rect">
            <a:avLst/>
          </a:prstGeom>
        </p:spPr>
      </p:pic>
      <p:sp>
        <p:nvSpPr>
          <p:cNvPr id="3" name="Slide Number Placeholder 2"/>
          <p:cNvSpPr>
            <a:spLocks noGrp="1"/>
          </p:cNvSpPr>
          <p:nvPr>
            <p:ph type="sldNum" sz="quarter" idx="12"/>
          </p:nvPr>
        </p:nvSpPr>
        <p:spPr/>
        <p:txBody>
          <a:bodyPr/>
          <a:lstStyle/>
          <a:p>
            <a:fld id="{60343022-D9E6-461C-B968-CA825E0E7398}" type="slidenum">
              <a:rPr lang="en-US" altLang="en-US" smtClean="0">
                <a:solidFill>
                  <a:prstClr val="white"/>
                </a:solidFill>
              </a:rPr>
              <a:pPr/>
              <a:t>19</a:t>
            </a:fld>
            <a:endParaRPr lang="en-US" altLang="en-US">
              <a:solidFill>
                <a:prstClr val="white"/>
              </a:solidFill>
            </a:endParaRPr>
          </a:p>
        </p:txBody>
      </p:sp>
      <p:sp>
        <p:nvSpPr>
          <p:cNvPr id="4" name="Footer Placeholder 3"/>
          <p:cNvSpPr>
            <a:spLocks noGrp="1"/>
          </p:cNvSpPr>
          <p:nvPr>
            <p:ph type="ftr" sz="quarter" idx="11"/>
          </p:nvPr>
        </p:nvSpPr>
        <p:spPr/>
        <p:txBody>
          <a:bodyPr/>
          <a:lstStyle/>
          <a:p>
            <a:pPr>
              <a:defRPr/>
            </a:pPr>
            <a:endParaRPr lang="en-US">
              <a:solidFill>
                <a:prstClr val="white"/>
              </a:solidFill>
            </a:endParaRPr>
          </a:p>
        </p:txBody>
      </p:sp>
    </p:spTree>
    <p:extLst>
      <p:ext uri="{BB962C8B-B14F-4D97-AF65-F5344CB8AC3E}">
        <p14:creationId xmlns:p14="http://schemas.microsoft.com/office/powerpoint/2010/main" val="2196263133"/>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pPr eaLnBrk="1" hangingPunct="1"/>
            <a:r>
              <a:rPr lang="en-US" altLang="en-US" b="1" smtClean="0">
                <a:ln>
                  <a:noFill/>
                </a:ln>
                <a:ea typeface="ＭＳ Ｐゴシック" panose="020B0600070205080204" pitchFamily="34" charset="-128"/>
              </a:rPr>
              <a:t>MOON Study Overview</a:t>
            </a:r>
          </a:p>
        </p:txBody>
      </p:sp>
      <p:sp>
        <p:nvSpPr>
          <p:cNvPr id="9219" name="Content Placeholder 2"/>
          <p:cNvSpPr>
            <a:spLocks noGrp="1"/>
          </p:cNvSpPr>
          <p:nvPr>
            <p:ph idx="1"/>
          </p:nvPr>
        </p:nvSpPr>
        <p:spPr>
          <a:xfrm>
            <a:off x="746451" y="1595535"/>
            <a:ext cx="7768432" cy="5262465"/>
          </a:xfrm>
        </p:spPr>
        <p:txBody>
          <a:bodyPr rtlCol="0">
            <a:normAutofit fontScale="62500" lnSpcReduction="20000"/>
          </a:bodyPr>
          <a:lstStyle/>
          <a:p>
            <a:pPr>
              <a:buFont typeface="Arial"/>
              <a:buChar char="•"/>
              <a:defRPr/>
            </a:pPr>
            <a:r>
              <a:rPr lang="en-US" altLang="en-US" sz="3600" dirty="0" smtClean="0">
                <a:solidFill>
                  <a:schemeClr val="tx1"/>
                </a:solidFill>
              </a:rPr>
              <a:t>Three </a:t>
            </a:r>
            <a:r>
              <a:rPr lang="en-US" altLang="en-US" sz="3600" dirty="0">
                <a:solidFill>
                  <a:schemeClr val="tx1"/>
                </a:solidFill>
              </a:rPr>
              <a:t>year demonstration project funded by </a:t>
            </a:r>
            <a:r>
              <a:rPr lang="en-US" altLang="en-US" sz="3600" dirty="0" smtClean="0">
                <a:solidFill>
                  <a:schemeClr val="tx1"/>
                </a:solidFill>
              </a:rPr>
              <a:t>federal Agency </a:t>
            </a:r>
            <a:r>
              <a:rPr lang="en-US" altLang="en-US" sz="3600" dirty="0">
                <a:solidFill>
                  <a:schemeClr val="tx1"/>
                </a:solidFill>
              </a:rPr>
              <a:t>for Healthcare Research &amp; </a:t>
            </a:r>
            <a:r>
              <a:rPr lang="en-US" altLang="en-US" sz="3600" dirty="0" smtClean="0">
                <a:solidFill>
                  <a:schemeClr val="tx1"/>
                </a:solidFill>
              </a:rPr>
              <a:t>Quality (AHRQ)</a:t>
            </a:r>
            <a:endParaRPr lang="en-US" altLang="en-US" sz="3600" dirty="0">
              <a:solidFill>
                <a:schemeClr val="tx1"/>
              </a:solidFill>
            </a:endParaRPr>
          </a:p>
          <a:p>
            <a:pPr>
              <a:buFont typeface="Arial"/>
              <a:buChar char="•"/>
              <a:defRPr/>
            </a:pPr>
            <a:r>
              <a:rPr lang="en-US" altLang="en-US" sz="3600" b="1" dirty="0">
                <a:solidFill>
                  <a:schemeClr val="tx1"/>
                </a:solidFill>
              </a:rPr>
              <a:t>Purpose</a:t>
            </a:r>
          </a:p>
          <a:p>
            <a:pPr lvl="1">
              <a:buFont typeface="Arial"/>
              <a:buChar char="•"/>
              <a:defRPr/>
            </a:pPr>
            <a:r>
              <a:rPr lang="en-US" sz="3600" dirty="0">
                <a:solidFill>
                  <a:schemeClr val="tx1"/>
                </a:solidFill>
              </a:rPr>
              <a:t>Reduce harm from opioid-related adverse </a:t>
            </a:r>
            <a:r>
              <a:rPr lang="en-US" sz="3600" dirty="0" smtClean="0">
                <a:solidFill>
                  <a:schemeClr val="tx1"/>
                </a:solidFill>
              </a:rPr>
              <a:t>events</a:t>
            </a:r>
            <a:endParaRPr lang="en-US" sz="3600" dirty="0">
              <a:solidFill>
                <a:schemeClr val="tx1"/>
              </a:solidFill>
            </a:endParaRPr>
          </a:p>
          <a:p>
            <a:pPr lvl="1">
              <a:buFont typeface="Arial"/>
              <a:buChar char="•"/>
              <a:defRPr/>
            </a:pPr>
            <a:r>
              <a:rPr lang="en-US" sz="3600" dirty="0" smtClean="0">
                <a:solidFill>
                  <a:schemeClr val="tx1"/>
                </a:solidFill>
              </a:rPr>
              <a:t>Safer </a:t>
            </a:r>
            <a:r>
              <a:rPr lang="en-US" sz="3600" dirty="0">
                <a:solidFill>
                  <a:schemeClr val="tx1"/>
                </a:solidFill>
              </a:rPr>
              <a:t>use of opioids and increase patient </a:t>
            </a:r>
            <a:r>
              <a:rPr lang="en-US" sz="3600" dirty="0" smtClean="0">
                <a:solidFill>
                  <a:schemeClr val="tx1"/>
                </a:solidFill>
              </a:rPr>
              <a:t>awareness</a:t>
            </a:r>
          </a:p>
          <a:p>
            <a:pPr lvl="1">
              <a:buFont typeface="Arial"/>
              <a:buChar char="•"/>
              <a:defRPr/>
            </a:pPr>
            <a:r>
              <a:rPr lang="en-US" sz="3600" dirty="0" smtClean="0">
                <a:solidFill>
                  <a:schemeClr val="tx1"/>
                </a:solidFill>
              </a:rPr>
              <a:t>Increased access </a:t>
            </a:r>
            <a:r>
              <a:rPr lang="en-US" sz="3600" dirty="0">
                <a:solidFill>
                  <a:schemeClr val="tx1"/>
                </a:solidFill>
              </a:rPr>
              <a:t>to naloxone as a rescue medication</a:t>
            </a:r>
          </a:p>
          <a:p>
            <a:pPr marL="457200" lvl="1" indent="0">
              <a:buNone/>
              <a:defRPr/>
            </a:pPr>
            <a:r>
              <a:rPr lang="en-US" altLang="en-US" sz="3600" b="1" dirty="0">
                <a:solidFill>
                  <a:schemeClr val="tx1"/>
                </a:solidFill>
              </a:rPr>
              <a:t>Approach</a:t>
            </a:r>
          </a:p>
          <a:p>
            <a:pPr marL="457200" lvl="1" indent="0">
              <a:buNone/>
              <a:defRPr/>
            </a:pPr>
            <a:r>
              <a:rPr lang="en-US" altLang="en-US" sz="3600" dirty="0">
                <a:solidFill>
                  <a:schemeClr val="tx1"/>
                </a:solidFill>
              </a:rPr>
              <a:t>Public health campaign on opioid safety, overdose awareness, and the distribution of naloxone</a:t>
            </a:r>
          </a:p>
          <a:p>
            <a:pPr marL="457200" lvl="1" indent="0">
              <a:buNone/>
              <a:defRPr/>
            </a:pPr>
            <a:r>
              <a:rPr lang="en-US" altLang="en-US" sz="3600" dirty="0">
                <a:solidFill>
                  <a:schemeClr val="tx1"/>
                </a:solidFill>
              </a:rPr>
              <a:t>Pharmacy focus to increase naloxone distribution, patient safety education, and strengthen current systems such as the Prescription Drug Monitoring Program (PDMP)</a:t>
            </a:r>
          </a:p>
          <a:p>
            <a:pPr marL="457200" lvl="1" indent="0" eaLnBrk="1" fontAlgn="auto" hangingPunct="1">
              <a:buNone/>
              <a:defRPr/>
            </a:pPr>
            <a:r>
              <a:rPr lang="en-US" altLang="en-US" sz="1800" dirty="0" smtClean="0">
                <a:solidFill>
                  <a:schemeClr val="bg1"/>
                </a:solidFill>
              </a:rPr>
              <a:t>Drug </a:t>
            </a:r>
            <a:r>
              <a:rPr lang="en-US" altLang="en-US" sz="1800" dirty="0">
                <a:solidFill>
                  <a:schemeClr val="bg1"/>
                </a:solidFill>
              </a:rPr>
              <a:t>Monitoring Program (PDMP)</a:t>
            </a:r>
          </a:p>
          <a:p>
            <a:pPr marL="457200" lvl="1" indent="0" eaLnBrk="1" fontAlgn="auto" hangingPunct="1">
              <a:buNone/>
              <a:defRPr/>
            </a:pPr>
            <a:endParaRPr lang="en-US" altLang="en-US" sz="1800" dirty="0">
              <a:solidFill>
                <a:schemeClr val="bg1"/>
              </a:solidFill>
            </a:endParaRPr>
          </a:p>
        </p:txBody>
      </p:sp>
      <p:sp>
        <p:nvSpPr>
          <p:cNvPr id="2" name="Slide Number Placeholder 1"/>
          <p:cNvSpPr>
            <a:spLocks noGrp="1"/>
          </p:cNvSpPr>
          <p:nvPr>
            <p:ph type="sldNum" sz="quarter" idx="12"/>
          </p:nvPr>
        </p:nvSpPr>
        <p:spPr/>
        <p:txBody>
          <a:bodyPr/>
          <a:lstStyle/>
          <a:p>
            <a:fld id="{CF1A64D6-A60C-4686-9EC1-53617FD9724B}" type="slidenum">
              <a:rPr lang="en-US" altLang="en-US" smtClean="0">
                <a:solidFill>
                  <a:prstClr val="white"/>
                </a:solidFill>
              </a:rPr>
              <a:pPr/>
              <a:t>2</a:t>
            </a:fld>
            <a:endParaRPr lang="en-US" altLang="en-US">
              <a:solidFill>
                <a:prstClr val="white"/>
              </a:solidFill>
            </a:endParaRPr>
          </a:p>
        </p:txBody>
      </p:sp>
      <p:sp>
        <p:nvSpPr>
          <p:cNvPr id="3" name="Footer Placeholder 2"/>
          <p:cNvSpPr>
            <a:spLocks noGrp="1"/>
          </p:cNvSpPr>
          <p:nvPr>
            <p:ph type="ftr" sz="quarter" idx="11"/>
          </p:nvPr>
        </p:nvSpPr>
        <p:spPr/>
        <p:txBody>
          <a:bodyPr/>
          <a:lstStyle/>
          <a:p>
            <a:pPr>
              <a:defRPr/>
            </a:pPr>
            <a:endParaRPr lang="en-US">
              <a:solidFill>
                <a:prstClr val="white"/>
              </a:solidFill>
            </a:endParaRPr>
          </a:p>
        </p:txBody>
      </p:sp>
    </p:spTree>
    <p:extLst>
      <p:ext uri="{BB962C8B-B14F-4D97-AF65-F5344CB8AC3E}">
        <p14:creationId xmlns:p14="http://schemas.microsoft.com/office/powerpoint/2010/main" val="3279133611"/>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effectLst>
            <a:outerShdw blurRad="50800" dist="38100" dir="2700000" algn="tl" rotWithShape="0">
              <a:srgbClr val="000000">
                <a:alpha val="43000"/>
              </a:srgbClr>
            </a:outerShdw>
          </a:effectLst>
        </p:spPr>
        <p:txBody>
          <a:bodyPr>
            <a:normAutofit fontScale="90000"/>
          </a:bodyPr>
          <a:lstStyle/>
          <a:p>
            <a:r>
              <a:rPr lang="en-US" dirty="0" smtClean="0"/>
              <a:t>Intramuscular Naloxone  Administration </a:t>
            </a:r>
            <a:endParaRPr lang="en-US"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2536287039"/>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shot 2016-07-12 09.18.10.png"/>
          <p:cNvPicPr>
            <a:picLocks noChangeAspect="1"/>
          </p:cNvPicPr>
          <p:nvPr/>
        </p:nvPicPr>
        <p:blipFill rotWithShape="1">
          <a:blip r:embed="rId3">
            <a:extLst>
              <a:ext uri="{28A0092B-C50C-407E-A947-70E740481C1C}">
                <a14:useLocalDpi xmlns:a14="http://schemas.microsoft.com/office/drawing/2010/main" val="0"/>
              </a:ext>
            </a:extLst>
          </a:blip>
          <a:srcRect t="28996" b="4121"/>
          <a:stretch/>
        </p:blipFill>
        <p:spPr>
          <a:xfrm>
            <a:off x="0" y="1542834"/>
            <a:ext cx="12192000" cy="5315166"/>
          </a:xfrm>
          <a:prstGeom prst="rect">
            <a:avLst/>
          </a:prstGeom>
        </p:spPr>
      </p:pic>
      <p:sp>
        <p:nvSpPr>
          <p:cNvPr id="2" name="Title 1"/>
          <p:cNvSpPr>
            <a:spLocks noGrp="1"/>
          </p:cNvSpPr>
          <p:nvPr>
            <p:ph type="title"/>
          </p:nvPr>
        </p:nvSpPr>
        <p:spPr>
          <a:xfrm>
            <a:off x="609600" y="89256"/>
            <a:ext cx="10972800" cy="1143000"/>
          </a:xfrm>
          <a:effectLst>
            <a:outerShdw blurRad="50800" dist="38100" dir="2700000" algn="tl" rotWithShape="0">
              <a:srgbClr val="000000">
                <a:alpha val="43000"/>
              </a:srgbClr>
            </a:outerShdw>
          </a:effectLst>
        </p:spPr>
        <p:txBody>
          <a:bodyPr>
            <a:noAutofit/>
          </a:bodyPr>
          <a:lstStyle/>
          <a:p>
            <a:r>
              <a:rPr lang="en-US" sz="4000" dirty="0"/>
              <a:t>Step 1: Prepare one dose </a:t>
            </a:r>
            <a:br>
              <a:rPr lang="en-US" sz="4000" dirty="0"/>
            </a:br>
            <a:r>
              <a:rPr lang="en-US" sz="4000" dirty="0"/>
              <a:t>One 1” needle with syringe /</a:t>
            </a:r>
            <a:r>
              <a:rPr lang="en-US" sz="4000" dirty="0" smtClean="0"/>
              <a:t>one </a:t>
            </a:r>
            <a:r>
              <a:rPr lang="en-US" sz="4000" dirty="0"/>
              <a:t>vial</a:t>
            </a:r>
          </a:p>
        </p:txBody>
      </p:sp>
      <p:sp>
        <p:nvSpPr>
          <p:cNvPr id="4" name="Slide Number Placeholder 3"/>
          <p:cNvSpPr>
            <a:spLocks noGrp="1"/>
          </p:cNvSpPr>
          <p:nvPr>
            <p:ph type="sldNum" sz="quarter" idx="12"/>
          </p:nvPr>
        </p:nvSpPr>
        <p:spPr/>
        <p:txBody>
          <a:bodyPr/>
          <a:lstStyle/>
          <a:p>
            <a:fld id="{60343022-D9E6-461C-B968-CA825E0E7398}" type="slidenum">
              <a:rPr lang="en-US" altLang="en-US" smtClean="0">
                <a:solidFill>
                  <a:prstClr val="white"/>
                </a:solidFill>
              </a:rPr>
              <a:pPr/>
              <a:t>21</a:t>
            </a:fld>
            <a:endParaRPr lang="en-US" altLang="en-US">
              <a:solidFill>
                <a:prstClr val="white"/>
              </a:solidFill>
            </a:endParaRPr>
          </a:p>
        </p:txBody>
      </p:sp>
      <p:sp>
        <p:nvSpPr>
          <p:cNvPr id="5" name="Footer Placeholder 4"/>
          <p:cNvSpPr>
            <a:spLocks noGrp="1"/>
          </p:cNvSpPr>
          <p:nvPr>
            <p:ph type="ftr" sz="quarter" idx="11"/>
          </p:nvPr>
        </p:nvSpPr>
        <p:spPr/>
        <p:txBody>
          <a:bodyPr/>
          <a:lstStyle/>
          <a:p>
            <a:pPr>
              <a:defRPr/>
            </a:pPr>
            <a:endParaRPr lang="en-US">
              <a:solidFill>
                <a:prstClr val="white"/>
              </a:solidFill>
            </a:endParaRPr>
          </a:p>
        </p:txBody>
      </p:sp>
    </p:spTree>
    <p:extLst>
      <p:ext uri="{BB962C8B-B14F-4D97-AF65-F5344CB8AC3E}">
        <p14:creationId xmlns:p14="http://schemas.microsoft.com/office/powerpoint/2010/main" val="358449559"/>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95557" y="3564395"/>
            <a:ext cx="4330307" cy="2366961"/>
          </a:xfrm>
          <a:effectLst>
            <a:outerShdw blurRad="50800" dist="38100" dir="2700000" algn="tl" rotWithShape="0">
              <a:srgbClr val="000000">
                <a:alpha val="43000"/>
              </a:srgbClr>
            </a:outerShdw>
          </a:effectLst>
        </p:spPr>
        <p:txBody>
          <a:bodyPr>
            <a:normAutofit/>
          </a:bodyPr>
          <a:lstStyle/>
          <a:p>
            <a:r>
              <a:rPr lang="en-US" dirty="0" smtClean="0"/>
              <a:t>Step 2: </a:t>
            </a:r>
            <a:br>
              <a:rPr lang="en-US" dirty="0" smtClean="0"/>
            </a:br>
            <a:r>
              <a:rPr lang="en-US" dirty="0" smtClean="0"/>
              <a:t>Remove caps from vial</a:t>
            </a:r>
            <a:br>
              <a:rPr lang="en-US" dirty="0" smtClean="0"/>
            </a:br>
            <a:r>
              <a:rPr lang="en-US" dirty="0" smtClean="0"/>
              <a:t> and needle</a:t>
            </a:r>
            <a:endParaRPr lang="en-US" dirty="0"/>
          </a:p>
        </p:txBody>
      </p:sp>
      <p:pic>
        <p:nvPicPr>
          <p:cNvPr id="4" name="Picture 3" descr="Screenshot 2016-07-12 09.18.52.png"/>
          <p:cNvPicPr>
            <a:picLocks noChangeAspect="1"/>
          </p:cNvPicPr>
          <p:nvPr/>
        </p:nvPicPr>
        <p:blipFill rotWithShape="1">
          <a:blip r:embed="rId3">
            <a:extLst>
              <a:ext uri="{28A0092B-C50C-407E-A947-70E740481C1C}">
                <a14:useLocalDpi xmlns:a14="http://schemas.microsoft.com/office/drawing/2010/main" val="0"/>
              </a:ext>
            </a:extLst>
          </a:blip>
          <a:srcRect l="8519" t="26762" r="14815"/>
          <a:stretch/>
        </p:blipFill>
        <p:spPr>
          <a:xfrm>
            <a:off x="2603593" y="0"/>
            <a:ext cx="9588407" cy="3581255"/>
          </a:xfrm>
          <a:prstGeom prst="rect">
            <a:avLst/>
          </a:prstGeom>
        </p:spPr>
      </p:pic>
      <p:pic>
        <p:nvPicPr>
          <p:cNvPr id="5" name="Picture 4" descr="Screenshot 2016-07-12 12.35.22.png"/>
          <p:cNvPicPr>
            <a:picLocks noChangeAspect="1"/>
          </p:cNvPicPr>
          <p:nvPr/>
        </p:nvPicPr>
        <p:blipFill rotWithShape="1">
          <a:blip r:embed="rId4">
            <a:extLst>
              <a:ext uri="{28A0092B-C50C-407E-A947-70E740481C1C}">
                <a14:useLocalDpi xmlns:a14="http://schemas.microsoft.com/office/drawing/2010/main" val="0"/>
              </a:ext>
            </a:extLst>
          </a:blip>
          <a:srcRect t="5731" r="41464"/>
          <a:stretch/>
        </p:blipFill>
        <p:spPr>
          <a:xfrm>
            <a:off x="4660747" y="3622898"/>
            <a:ext cx="3492410" cy="3235102"/>
          </a:xfrm>
          <a:prstGeom prst="rect">
            <a:avLst/>
          </a:prstGeom>
        </p:spPr>
      </p:pic>
      <p:sp>
        <p:nvSpPr>
          <p:cNvPr id="2" name="Slide Number Placeholder 1"/>
          <p:cNvSpPr>
            <a:spLocks noGrp="1"/>
          </p:cNvSpPr>
          <p:nvPr>
            <p:ph type="sldNum" sz="quarter" idx="12"/>
          </p:nvPr>
        </p:nvSpPr>
        <p:spPr/>
        <p:txBody>
          <a:bodyPr/>
          <a:lstStyle/>
          <a:p>
            <a:fld id="{60343022-D9E6-461C-B968-CA825E0E7398}" type="slidenum">
              <a:rPr lang="en-US" altLang="en-US" smtClean="0">
                <a:solidFill>
                  <a:prstClr val="white"/>
                </a:solidFill>
              </a:rPr>
              <a:pPr/>
              <a:t>22</a:t>
            </a:fld>
            <a:endParaRPr lang="en-US" altLang="en-US">
              <a:solidFill>
                <a:prstClr val="white"/>
              </a:solidFill>
            </a:endParaRPr>
          </a:p>
        </p:txBody>
      </p:sp>
      <p:sp>
        <p:nvSpPr>
          <p:cNvPr id="6" name="Footer Placeholder 5"/>
          <p:cNvSpPr>
            <a:spLocks noGrp="1"/>
          </p:cNvSpPr>
          <p:nvPr>
            <p:ph type="ftr" sz="quarter" idx="11"/>
          </p:nvPr>
        </p:nvSpPr>
        <p:spPr/>
        <p:txBody>
          <a:bodyPr/>
          <a:lstStyle/>
          <a:p>
            <a:pPr>
              <a:defRPr/>
            </a:pPr>
            <a:endParaRPr lang="en-US">
              <a:solidFill>
                <a:prstClr val="white"/>
              </a:solidFill>
            </a:endParaRPr>
          </a:p>
        </p:txBody>
      </p:sp>
    </p:spTree>
    <p:extLst>
      <p:ext uri="{BB962C8B-B14F-4D97-AF65-F5344CB8AC3E}">
        <p14:creationId xmlns:p14="http://schemas.microsoft.com/office/powerpoint/2010/main" val="1714835969"/>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shot 2016-07-12 09.24.59.png"/>
          <p:cNvPicPr>
            <a:picLocks noChangeAspect="1"/>
          </p:cNvPicPr>
          <p:nvPr/>
        </p:nvPicPr>
        <p:blipFill rotWithShape="1">
          <a:blip r:embed="rId3">
            <a:extLst>
              <a:ext uri="{28A0092B-C50C-407E-A947-70E740481C1C}">
                <a14:useLocalDpi xmlns:a14="http://schemas.microsoft.com/office/drawing/2010/main" val="0"/>
              </a:ext>
            </a:extLst>
          </a:blip>
          <a:srcRect l="13925" t="14845" r="11619" b="16927"/>
          <a:stretch/>
        </p:blipFill>
        <p:spPr>
          <a:xfrm>
            <a:off x="0" y="0"/>
            <a:ext cx="8534401" cy="6880040"/>
          </a:xfrm>
          <a:prstGeom prst="rect">
            <a:avLst/>
          </a:prstGeom>
        </p:spPr>
      </p:pic>
      <p:sp>
        <p:nvSpPr>
          <p:cNvPr id="5" name="Title 3"/>
          <p:cNvSpPr>
            <a:spLocks noGrp="1"/>
          </p:cNvSpPr>
          <p:nvPr>
            <p:ph type="title"/>
          </p:nvPr>
        </p:nvSpPr>
        <p:spPr>
          <a:xfrm>
            <a:off x="4983015" y="0"/>
            <a:ext cx="3093156" cy="1936376"/>
          </a:xfrm>
          <a:solidFill>
            <a:schemeClr val="bg1"/>
          </a:solidFill>
          <a:effectLst>
            <a:outerShdw blurRad="50800" dist="38100" dir="2700000" algn="tl" rotWithShape="0">
              <a:srgbClr val="000000">
                <a:alpha val="43000"/>
              </a:srgbClr>
            </a:outerShdw>
          </a:effectLst>
        </p:spPr>
        <p:txBody>
          <a:bodyPr>
            <a:normAutofit/>
          </a:bodyPr>
          <a:lstStyle/>
          <a:p>
            <a:r>
              <a:rPr lang="en-US" dirty="0" smtClean="0"/>
              <a:t>Step 3: Insert needle into vial</a:t>
            </a:r>
            <a:endParaRPr lang="en-US" dirty="0"/>
          </a:p>
        </p:txBody>
      </p:sp>
      <p:sp>
        <p:nvSpPr>
          <p:cNvPr id="2" name="Slide Number Placeholder 1"/>
          <p:cNvSpPr>
            <a:spLocks noGrp="1"/>
          </p:cNvSpPr>
          <p:nvPr>
            <p:ph type="sldNum" sz="quarter" idx="12"/>
          </p:nvPr>
        </p:nvSpPr>
        <p:spPr/>
        <p:txBody>
          <a:bodyPr/>
          <a:lstStyle/>
          <a:p>
            <a:fld id="{60343022-D9E6-461C-B968-CA825E0E7398}" type="slidenum">
              <a:rPr lang="en-US" altLang="en-US" smtClean="0">
                <a:solidFill>
                  <a:prstClr val="white"/>
                </a:solidFill>
              </a:rPr>
              <a:pPr/>
              <a:t>23</a:t>
            </a:fld>
            <a:endParaRPr lang="en-US" altLang="en-US">
              <a:solidFill>
                <a:prstClr val="white"/>
              </a:solidFill>
            </a:endParaRPr>
          </a:p>
        </p:txBody>
      </p:sp>
      <p:sp>
        <p:nvSpPr>
          <p:cNvPr id="3" name="Footer Placeholder 2"/>
          <p:cNvSpPr>
            <a:spLocks noGrp="1"/>
          </p:cNvSpPr>
          <p:nvPr>
            <p:ph type="ftr" sz="quarter" idx="11"/>
          </p:nvPr>
        </p:nvSpPr>
        <p:spPr/>
        <p:txBody>
          <a:bodyPr/>
          <a:lstStyle/>
          <a:p>
            <a:pPr>
              <a:defRPr/>
            </a:pPr>
            <a:endParaRPr lang="en-US">
              <a:solidFill>
                <a:prstClr val="white"/>
              </a:solidFill>
            </a:endParaRPr>
          </a:p>
        </p:txBody>
      </p:sp>
    </p:spTree>
    <p:extLst>
      <p:ext uri="{BB962C8B-B14F-4D97-AF65-F5344CB8AC3E}">
        <p14:creationId xmlns:p14="http://schemas.microsoft.com/office/powerpoint/2010/main" val="414809343"/>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shot 2016-07-12 09.19.52.png"/>
          <p:cNvPicPr>
            <a:picLocks noChangeAspect="1"/>
          </p:cNvPicPr>
          <p:nvPr/>
        </p:nvPicPr>
        <p:blipFill rotWithShape="1">
          <a:blip r:embed="rId3">
            <a:extLst>
              <a:ext uri="{28A0092B-C50C-407E-A947-70E740481C1C}">
                <a14:useLocalDpi xmlns:a14="http://schemas.microsoft.com/office/drawing/2010/main" val="0"/>
              </a:ext>
            </a:extLst>
          </a:blip>
          <a:srcRect t="10864" b="12251"/>
          <a:stretch/>
        </p:blipFill>
        <p:spPr>
          <a:xfrm>
            <a:off x="1" y="0"/>
            <a:ext cx="7116882" cy="6329661"/>
          </a:xfrm>
          <a:prstGeom prst="rect">
            <a:avLst/>
          </a:prstGeom>
        </p:spPr>
      </p:pic>
      <p:sp>
        <p:nvSpPr>
          <p:cNvPr id="4" name="Title 3"/>
          <p:cNvSpPr txBox="1">
            <a:spLocks/>
          </p:cNvSpPr>
          <p:nvPr/>
        </p:nvSpPr>
        <p:spPr>
          <a:xfrm>
            <a:off x="7125879" y="520531"/>
            <a:ext cx="2700587" cy="4760205"/>
          </a:xfrm>
          <a:prstGeom prst="rect">
            <a:avLst/>
          </a:prstGeom>
          <a:effectLst>
            <a:outerShdw blurRad="50800" dist="38100" dir="2700000" algn="tl" rotWithShape="0">
              <a:srgbClr val="000000">
                <a:alpha val="43000"/>
              </a:srgbClr>
            </a:outerShdw>
          </a:effectLst>
        </p:spPr>
        <p:txBody>
          <a:bodyPr lIns="121917" tIns="60958" rIns="121917" bIns="60958">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90C226"/>
                </a:solidFill>
              </a:rPr>
              <a:t>Step 4: </a:t>
            </a:r>
            <a:endParaRPr lang="en-US" dirty="0">
              <a:solidFill>
                <a:srgbClr val="90C226"/>
              </a:solidFill>
            </a:endParaRPr>
          </a:p>
          <a:p>
            <a:r>
              <a:rPr lang="en-US" sz="4000" dirty="0" smtClean="0">
                <a:solidFill>
                  <a:srgbClr val="90C226"/>
                </a:solidFill>
              </a:rPr>
              <a:t>Draw entire vial contents into syringe</a:t>
            </a:r>
            <a:endParaRPr lang="en-US" sz="4000" dirty="0">
              <a:solidFill>
                <a:srgbClr val="90C226"/>
              </a:solidFill>
            </a:endParaRPr>
          </a:p>
        </p:txBody>
      </p:sp>
      <p:sp>
        <p:nvSpPr>
          <p:cNvPr id="2" name="Slide Number Placeholder 1"/>
          <p:cNvSpPr>
            <a:spLocks noGrp="1"/>
          </p:cNvSpPr>
          <p:nvPr>
            <p:ph type="sldNum" sz="quarter" idx="12"/>
          </p:nvPr>
        </p:nvSpPr>
        <p:spPr/>
        <p:txBody>
          <a:bodyPr/>
          <a:lstStyle/>
          <a:p>
            <a:fld id="{18B79ED4-CFB0-4668-BF67-3E54C1238B13}" type="slidenum">
              <a:rPr lang="en-US" altLang="en-US" smtClean="0">
                <a:solidFill>
                  <a:prstClr val="white"/>
                </a:solidFill>
              </a:rPr>
              <a:pPr/>
              <a:t>24</a:t>
            </a:fld>
            <a:endParaRPr lang="en-US" altLang="en-US">
              <a:solidFill>
                <a:prstClr val="white"/>
              </a:solidFill>
            </a:endParaRPr>
          </a:p>
        </p:txBody>
      </p:sp>
      <p:sp>
        <p:nvSpPr>
          <p:cNvPr id="5" name="Footer Placeholder 4"/>
          <p:cNvSpPr>
            <a:spLocks noGrp="1"/>
          </p:cNvSpPr>
          <p:nvPr>
            <p:ph type="ftr" sz="quarter" idx="11"/>
          </p:nvPr>
        </p:nvSpPr>
        <p:spPr/>
        <p:txBody>
          <a:bodyPr/>
          <a:lstStyle/>
          <a:p>
            <a:pPr>
              <a:defRPr/>
            </a:pPr>
            <a:endParaRPr lang="en-US">
              <a:solidFill>
                <a:prstClr val="white"/>
              </a:solidFill>
            </a:endParaRPr>
          </a:p>
        </p:txBody>
      </p:sp>
    </p:spTree>
    <p:extLst>
      <p:ext uri="{BB962C8B-B14F-4D97-AF65-F5344CB8AC3E}">
        <p14:creationId xmlns:p14="http://schemas.microsoft.com/office/powerpoint/2010/main" val="3482658966"/>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shot 2016-07-12 09.20.45.png"/>
          <p:cNvPicPr>
            <a:picLocks noChangeAspect="1"/>
          </p:cNvPicPr>
          <p:nvPr/>
        </p:nvPicPr>
        <p:blipFill rotWithShape="1">
          <a:blip r:embed="rId3">
            <a:extLst>
              <a:ext uri="{28A0092B-C50C-407E-A947-70E740481C1C}">
                <a14:useLocalDpi xmlns:a14="http://schemas.microsoft.com/office/drawing/2010/main" val="0"/>
              </a:ext>
            </a:extLst>
          </a:blip>
          <a:srcRect t="18765"/>
          <a:stretch/>
        </p:blipFill>
        <p:spPr>
          <a:xfrm>
            <a:off x="0" y="0"/>
            <a:ext cx="7203299" cy="5977861"/>
          </a:xfrm>
          <a:prstGeom prst="rect">
            <a:avLst/>
          </a:prstGeom>
        </p:spPr>
      </p:pic>
      <p:sp>
        <p:nvSpPr>
          <p:cNvPr id="4" name="Title 3"/>
          <p:cNvSpPr>
            <a:spLocks noGrp="1"/>
          </p:cNvSpPr>
          <p:nvPr>
            <p:ph type="title"/>
          </p:nvPr>
        </p:nvSpPr>
        <p:spPr>
          <a:xfrm>
            <a:off x="7201833" y="0"/>
            <a:ext cx="3093156" cy="4760205"/>
          </a:xfrm>
          <a:effectLst>
            <a:outerShdw blurRad="50800" dist="38100" dir="2700000" algn="tl" rotWithShape="0">
              <a:srgbClr val="000000">
                <a:alpha val="43000"/>
              </a:srgbClr>
            </a:outerShdw>
          </a:effectLst>
        </p:spPr>
        <p:txBody>
          <a:bodyPr>
            <a:noAutofit/>
          </a:bodyPr>
          <a:lstStyle/>
          <a:p>
            <a:r>
              <a:rPr lang="en-US" sz="4800" dirty="0"/>
              <a:t>Step 5: </a:t>
            </a:r>
            <a:r>
              <a:rPr lang="en-US" sz="4000" dirty="0"/>
              <a:t>Inject </a:t>
            </a:r>
            <a:r>
              <a:rPr lang="en-US" sz="4000" dirty="0" smtClean="0"/>
              <a:t>contents </a:t>
            </a:r>
            <a:r>
              <a:rPr lang="en-US" sz="4000" dirty="0"/>
              <a:t>of syringe </a:t>
            </a:r>
            <a:r>
              <a:rPr lang="en-US" sz="4000" dirty="0" smtClean="0"/>
              <a:t>into </a:t>
            </a:r>
            <a:r>
              <a:rPr lang="en-US" sz="4000" dirty="0"/>
              <a:t>thigh or shoulder muscle</a:t>
            </a:r>
          </a:p>
        </p:txBody>
      </p:sp>
      <p:sp>
        <p:nvSpPr>
          <p:cNvPr id="2" name="Slide Number Placeholder 1"/>
          <p:cNvSpPr>
            <a:spLocks noGrp="1"/>
          </p:cNvSpPr>
          <p:nvPr>
            <p:ph type="sldNum" sz="quarter" idx="12"/>
          </p:nvPr>
        </p:nvSpPr>
        <p:spPr/>
        <p:txBody>
          <a:bodyPr/>
          <a:lstStyle/>
          <a:p>
            <a:fld id="{60343022-D9E6-461C-B968-CA825E0E7398}" type="slidenum">
              <a:rPr lang="en-US" altLang="en-US" smtClean="0">
                <a:solidFill>
                  <a:prstClr val="white"/>
                </a:solidFill>
              </a:rPr>
              <a:pPr/>
              <a:t>25</a:t>
            </a:fld>
            <a:endParaRPr lang="en-US" altLang="en-US">
              <a:solidFill>
                <a:prstClr val="white"/>
              </a:solidFill>
            </a:endParaRPr>
          </a:p>
        </p:txBody>
      </p:sp>
      <p:sp>
        <p:nvSpPr>
          <p:cNvPr id="5" name="Footer Placeholder 4"/>
          <p:cNvSpPr>
            <a:spLocks noGrp="1"/>
          </p:cNvSpPr>
          <p:nvPr>
            <p:ph type="ftr" sz="quarter" idx="11"/>
          </p:nvPr>
        </p:nvSpPr>
        <p:spPr/>
        <p:txBody>
          <a:bodyPr/>
          <a:lstStyle/>
          <a:p>
            <a:pPr>
              <a:defRPr/>
            </a:pPr>
            <a:endParaRPr lang="en-US">
              <a:solidFill>
                <a:prstClr val="white"/>
              </a:solidFill>
            </a:endParaRPr>
          </a:p>
        </p:txBody>
      </p:sp>
    </p:spTree>
    <p:extLst>
      <p:ext uri="{BB962C8B-B14F-4D97-AF65-F5344CB8AC3E}">
        <p14:creationId xmlns:p14="http://schemas.microsoft.com/office/powerpoint/2010/main" val="2917488823"/>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t>Multi-step Intranasal Naloxone Administration </a:t>
            </a:r>
            <a:endParaRPr lang="en-US"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460982998"/>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shot 2016-07-12 09.35.21.png"/>
          <p:cNvPicPr>
            <a:picLocks noChangeAspect="1"/>
          </p:cNvPicPr>
          <p:nvPr/>
        </p:nvPicPr>
        <p:blipFill rotWithShape="1">
          <a:blip r:embed="rId3">
            <a:extLst>
              <a:ext uri="{28A0092B-C50C-407E-A947-70E740481C1C}">
                <a14:useLocalDpi xmlns:a14="http://schemas.microsoft.com/office/drawing/2010/main" val="0"/>
              </a:ext>
            </a:extLst>
          </a:blip>
          <a:srcRect t="17343" b="2170"/>
          <a:stretch/>
        </p:blipFill>
        <p:spPr>
          <a:xfrm>
            <a:off x="1" y="2043538"/>
            <a:ext cx="8452426" cy="2846967"/>
          </a:xfrm>
          <a:prstGeom prst="rect">
            <a:avLst/>
          </a:prstGeom>
        </p:spPr>
      </p:pic>
      <p:sp>
        <p:nvSpPr>
          <p:cNvPr id="6" name="Title 5"/>
          <p:cNvSpPr>
            <a:spLocks noGrp="1"/>
          </p:cNvSpPr>
          <p:nvPr>
            <p:ph type="title"/>
          </p:nvPr>
        </p:nvSpPr>
        <p:spPr>
          <a:xfrm>
            <a:off x="0" y="203906"/>
            <a:ext cx="10972800" cy="1143000"/>
          </a:xfrm>
          <a:effectLst>
            <a:outerShdw blurRad="50800" dist="38100" dir="2700000" algn="tl" rotWithShape="0">
              <a:srgbClr val="000000">
                <a:alpha val="43000"/>
              </a:srgbClr>
            </a:outerShdw>
          </a:effectLst>
        </p:spPr>
        <p:txBody>
          <a:bodyPr>
            <a:noAutofit/>
          </a:bodyPr>
          <a:lstStyle/>
          <a:p>
            <a:r>
              <a:rPr lang="en-US" dirty="0" smtClean="0"/>
              <a:t>Step 1: Prepare Contents – </a:t>
            </a:r>
            <a:br>
              <a:rPr lang="en-US" dirty="0" smtClean="0"/>
            </a:br>
            <a:r>
              <a:rPr lang="en-US" dirty="0" smtClean="0"/>
              <a:t>“Pink box” contains glass vial </a:t>
            </a:r>
            <a:r>
              <a:rPr lang="en-US" dirty="0"/>
              <a:t>&amp;</a:t>
            </a:r>
            <a:r>
              <a:rPr lang="en-US" dirty="0" smtClean="0"/>
              <a:t> plastic syringe; </a:t>
            </a:r>
            <a:br>
              <a:rPr lang="en-US" dirty="0" smtClean="0"/>
            </a:br>
            <a:r>
              <a:rPr lang="en-US" dirty="0" smtClean="0"/>
              <a:t>white </a:t>
            </a:r>
            <a:r>
              <a:rPr lang="en-US" i="1" dirty="0" smtClean="0"/>
              <a:t>nose cone </a:t>
            </a:r>
            <a:r>
              <a:rPr lang="en-US" dirty="0" smtClean="0"/>
              <a:t>packaged separately</a:t>
            </a:r>
            <a:endParaRPr lang="en-US" dirty="0"/>
          </a:p>
        </p:txBody>
      </p:sp>
      <p:sp>
        <p:nvSpPr>
          <p:cNvPr id="2" name="Slide Number Placeholder 1"/>
          <p:cNvSpPr>
            <a:spLocks noGrp="1"/>
          </p:cNvSpPr>
          <p:nvPr>
            <p:ph type="sldNum" sz="quarter" idx="12"/>
          </p:nvPr>
        </p:nvSpPr>
        <p:spPr/>
        <p:txBody>
          <a:bodyPr/>
          <a:lstStyle/>
          <a:p>
            <a:fld id="{60343022-D9E6-461C-B968-CA825E0E7398}" type="slidenum">
              <a:rPr lang="en-US" altLang="en-US" smtClean="0">
                <a:solidFill>
                  <a:prstClr val="white"/>
                </a:solidFill>
              </a:rPr>
              <a:pPr/>
              <a:t>27</a:t>
            </a:fld>
            <a:endParaRPr lang="en-US" altLang="en-US">
              <a:solidFill>
                <a:prstClr val="white"/>
              </a:solidFill>
            </a:endParaRPr>
          </a:p>
        </p:txBody>
      </p:sp>
      <p:sp>
        <p:nvSpPr>
          <p:cNvPr id="3" name="Footer Placeholder 2"/>
          <p:cNvSpPr>
            <a:spLocks noGrp="1"/>
          </p:cNvSpPr>
          <p:nvPr>
            <p:ph type="ftr" sz="quarter" idx="11"/>
          </p:nvPr>
        </p:nvSpPr>
        <p:spPr/>
        <p:txBody>
          <a:bodyPr/>
          <a:lstStyle/>
          <a:p>
            <a:pPr>
              <a:defRPr/>
            </a:pPr>
            <a:endParaRPr lang="en-US">
              <a:solidFill>
                <a:prstClr val="white"/>
              </a:solidFill>
            </a:endParaRPr>
          </a:p>
        </p:txBody>
      </p:sp>
    </p:spTree>
    <p:extLst>
      <p:ext uri="{BB962C8B-B14F-4D97-AF65-F5344CB8AC3E}">
        <p14:creationId xmlns:p14="http://schemas.microsoft.com/office/powerpoint/2010/main" val="4287148614"/>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shot 2016-07-12 09.38.26.png"/>
          <p:cNvPicPr>
            <a:picLocks noChangeAspect="1"/>
          </p:cNvPicPr>
          <p:nvPr/>
        </p:nvPicPr>
        <p:blipFill rotWithShape="1">
          <a:blip r:embed="rId3">
            <a:extLst>
              <a:ext uri="{28A0092B-C50C-407E-A947-70E740481C1C}">
                <a14:useLocalDpi xmlns:a14="http://schemas.microsoft.com/office/drawing/2010/main" val="0"/>
              </a:ext>
            </a:extLst>
          </a:blip>
          <a:srcRect b="2175"/>
          <a:stretch/>
        </p:blipFill>
        <p:spPr>
          <a:xfrm>
            <a:off x="353919" y="1363429"/>
            <a:ext cx="9056171" cy="3277118"/>
          </a:xfrm>
          <a:prstGeom prst="rect">
            <a:avLst/>
          </a:prstGeom>
        </p:spPr>
      </p:pic>
      <p:sp>
        <p:nvSpPr>
          <p:cNvPr id="3" name="Title 2"/>
          <p:cNvSpPr>
            <a:spLocks noGrp="1"/>
          </p:cNvSpPr>
          <p:nvPr>
            <p:ph type="title"/>
          </p:nvPr>
        </p:nvSpPr>
        <p:spPr>
          <a:xfrm>
            <a:off x="247799" y="274639"/>
            <a:ext cx="11660267" cy="1143000"/>
          </a:xfrm>
          <a:effectLst>
            <a:outerShdw blurRad="50800" dist="38100" dir="2700000" algn="tl" rotWithShape="0">
              <a:srgbClr val="000000">
                <a:alpha val="43000"/>
              </a:srgbClr>
            </a:outerShdw>
          </a:effectLst>
        </p:spPr>
        <p:txBody>
          <a:bodyPr>
            <a:normAutofit fontScale="90000"/>
          </a:bodyPr>
          <a:lstStyle/>
          <a:p>
            <a:r>
              <a:rPr lang="en-US" dirty="0" smtClean="0"/>
              <a:t>Step 2: Remove yellow and purple caps from </a:t>
            </a:r>
            <a:br>
              <a:rPr lang="en-US" dirty="0" smtClean="0"/>
            </a:br>
            <a:r>
              <a:rPr lang="en-US" dirty="0" smtClean="0"/>
              <a:t>glass vial and plastic syringe</a:t>
            </a:r>
            <a:endParaRPr lang="en-US" dirty="0"/>
          </a:p>
        </p:txBody>
      </p:sp>
      <p:sp>
        <p:nvSpPr>
          <p:cNvPr id="4" name="Slide Number Placeholder 3"/>
          <p:cNvSpPr>
            <a:spLocks noGrp="1"/>
          </p:cNvSpPr>
          <p:nvPr>
            <p:ph type="sldNum" sz="quarter" idx="12"/>
          </p:nvPr>
        </p:nvSpPr>
        <p:spPr/>
        <p:txBody>
          <a:bodyPr/>
          <a:lstStyle/>
          <a:p>
            <a:fld id="{60343022-D9E6-461C-B968-CA825E0E7398}" type="slidenum">
              <a:rPr lang="en-US" altLang="en-US" smtClean="0">
                <a:solidFill>
                  <a:prstClr val="white"/>
                </a:solidFill>
              </a:rPr>
              <a:pPr/>
              <a:t>28</a:t>
            </a:fld>
            <a:endParaRPr lang="en-US" altLang="en-US">
              <a:solidFill>
                <a:prstClr val="white"/>
              </a:solidFill>
            </a:endParaRPr>
          </a:p>
        </p:txBody>
      </p:sp>
      <p:sp>
        <p:nvSpPr>
          <p:cNvPr id="5" name="Footer Placeholder 4"/>
          <p:cNvSpPr>
            <a:spLocks noGrp="1"/>
          </p:cNvSpPr>
          <p:nvPr>
            <p:ph type="ftr" sz="quarter" idx="11"/>
          </p:nvPr>
        </p:nvSpPr>
        <p:spPr/>
        <p:txBody>
          <a:bodyPr/>
          <a:lstStyle/>
          <a:p>
            <a:pPr>
              <a:defRPr/>
            </a:pPr>
            <a:endParaRPr lang="en-US">
              <a:solidFill>
                <a:prstClr val="white"/>
              </a:solidFill>
            </a:endParaRPr>
          </a:p>
        </p:txBody>
      </p:sp>
    </p:spTree>
    <p:extLst>
      <p:ext uri="{BB962C8B-B14F-4D97-AF65-F5344CB8AC3E}">
        <p14:creationId xmlns:p14="http://schemas.microsoft.com/office/powerpoint/2010/main" val="4041388507"/>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shot 2016-07-12 09.38.46.png"/>
          <p:cNvPicPr>
            <a:picLocks noChangeAspect="1"/>
          </p:cNvPicPr>
          <p:nvPr/>
        </p:nvPicPr>
        <p:blipFill rotWithShape="1">
          <a:blip r:embed="rId3">
            <a:extLst>
              <a:ext uri="{28A0092B-C50C-407E-A947-70E740481C1C}">
                <a14:useLocalDpi xmlns:a14="http://schemas.microsoft.com/office/drawing/2010/main" val="0"/>
              </a:ext>
            </a:extLst>
          </a:blip>
          <a:srcRect t="16863" b="6362"/>
          <a:stretch/>
        </p:blipFill>
        <p:spPr>
          <a:xfrm>
            <a:off x="0" y="1592840"/>
            <a:ext cx="9308628" cy="4403681"/>
          </a:xfrm>
          <a:prstGeom prst="rect">
            <a:avLst/>
          </a:prstGeom>
        </p:spPr>
      </p:pic>
      <p:sp>
        <p:nvSpPr>
          <p:cNvPr id="3" name="Title 2"/>
          <p:cNvSpPr>
            <a:spLocks noGrp="1"/>
          </p:cNvSpPr>
          <p:nvPr>
            <p:ph type="title"/>
          </p:nvPr>
        </p:nvSpPr>
        <p:spPr>
          <a:xfrm>
            <a:off x="609600" y="224143"/>
            <a:ext cx="10972800" cy="1143000"/>
          </a:xfrm>
          <a:effectLst>
            <a:outerShdw blurRad="50800" dist="38100" dir="2700000" algn="tl" rotWithShape="0">
              <a:srgbClr val="000000">
                <a:alpha val="43000"/>
              </a:srgbClr>
            </a:outerShdw>
          </a:effectLst>
        </p:spPr>
        <p:txBody>
          <a:bodyPr>
            <a:normAutofit fontScale="90000"/>
          </a:bodyPr>
          <a:lstStyle/>
          <a:p>
            <a:r>
              <a:rPr lang="en-US" dirty="0" smtClean="0"/>
              <a:t>Step 3: Screw the nose cone onto </a:t>
            </a:r>
            <a:br>
              <a:rPr lang="en-US" dirty="0" smtClean="0"/>
            </a:br>
            <a:r>
              <a:rPr lang="en-US" dirty="0"/>
              <a:t>	</a:t>
            </a:r>
            <a:r>
              <a:rPr lang="en-US" dirty="0" smtClean="0"/>
              <a:t>							the top of the plastic syringe</a:t>
            </a:r>
            <a:endParaRPr lang="en-US" dirty="0"/>
          </a:p>
        </p:txBody>
      </p:sp>
      <p:sp>
        <p:nvSpPr>
          <p:cNvPr id="4" name="Slide Number Placeholder 3"/>
          <p:cNvSpPr>
            <a:spLocks noGrp="1"/>
          </p:cNvSpPr>
          <p:nvPr>
            <p:ph type="sldNum" sz="quarter" idx="12"/>
          </p:nvPr>
        </p:nvSpPr>
        <p:spPr/>
        <p:txBody>
          <a:bodyPr/>
          <a:lstStyle/>
          <a:p>
            <a:fld id="{60343022-D9E6-461C-B968-CA825E0E7398}" type="slidenum">
              <a:rPr lang="en-US" altLang="en-US" smtClean="0">
                <a:solidFill>
                  <a:prstClr val="white"/>
                </a:solidFill>
              </a:rPr>
              <a:pPr/>
              <a:t>29</a:t>
            </a:fld>
            <a:endParaRPr lang="en-US" altLang="en-US">
              <a:solidFill>
                <a:prstClr val="white"/>
              </a:solidFill>
            </a:endParaRPr>
          </a:p>
        </p:txBody>
      </p:sp>
      <p:sp>
        <p:nvSpPr>
          <p:cNvPr id="5" name="Footer Placeholder 4"/>
          <p:cNvSpPr>
            <a:spLocks noGrp="1"/>
          </p:cNvSpPr>
          <p:nvPr>
            <p:ph type="ftr" sz="quarter" idx="11"/>
          </p:nvPr>
        </p:nvSpPr>
        <p:spPr/>
        <p:txBody>
          <a:bodyPr/>
          <a:lstStyle/>
          <a:p>
            <a:pPr>
              <a:defRPr/>
            </a:pPr>
            <a:endParaRPr lang="en-US">
              <a:solidFill>
                <a:prstClr val="white"/>
              </a:solidFill>
            </a:endParaRPr>
          </a:p>
        </p:txBody>
      </p:sp>
    </p:spTree>
    <p:extLst>
      <p:ext uri="{BB962C8B-B14F-4D97-AF65-F5344CB8AC3E}">
        <p14:creationId xmlns:p14="http://schemas.microsoft.com/office/powerpoint/2010/main" val="4232881267"/>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a:t>
            </a:r>
            <a:endParaRPr lang="en-US" dirty="0"/>
          </a:p>
        </p:txBody>
      </p:sp>
      <p:sp>
        <p:nvSpPr>
          <p:cNvPr id="3" name="Content Placeholder 2"/>
          <p:cNvSpPr>
            <a:spLocks noGrp="1"/>
          </p:cNvSpPr>
          <p:nvPr>
            <p:ph sz="half" idx="1"/>
          </p:nvPr>
        </p:nvSpPr>
        <p:spPr>
          <a:xfrm>
            <a:off x="651150" y="1401136"/>
            <a:ext cx="5112531" cy="3344160"/>
          </a:xfrm>
        </p:spPr>
        <p:txBody>
          <a:bodyPr>
            <a:normAutofit fontScale="85000" lnSpcReduction="10000"/>
          </a:bodyPr>
          <a:lstStyle/>
          <a:p>
            <a:r>
              <a:rPr lang="en-US" sz="2600" dirty="0" smtClean="0"/>
              <a:t>Define “academic detailing”</a:t>
            </a:r>
          </a:p>
          <a:p>
            <a:r>
              <a:rPr lang="en-US" sz="2600" dirty="0" smtClean="0"/>
              <a:t>Review</a:t>
            </a:r>
          </a:p>
          <a:p>
            <a:pPr lvl="1"/>
            <a:r>
              <a:rPr lang="en-US" sz="2400" dirty="0"/>
              <a:t>S</a:t>
            </a:r>
            <a:r>
              <a:rPr lang="en-US" sz="2400" dirty="0" smtClean="0"/>
              <a:t>teps for engaging the pharmacist</a:t>
            </a:r>
          </a:p>
          <a:p>
            <a:pPr lvl="1"/>
            <a:r>
              <a:rPr lang="en-US" sz="2400" dirty="0" smtClean="0"/>
              <a:t>Pharmacist guide</a:t>
            </a:r>
          </a:p>
          <a:p>
            <a:pPr lvl="1"/>
            <a:r>
              <a:rPr lang="en-US" sz="2400" dirty="0" smtClean="0"/>
              <a:t>Pharmacy patient handouts</a:t>
            </a:r>
          </a:p>
          <a:p>
            <a:pPr lvl="1"/>
            <a:r>
              <a:rPr lang="en-US" sz="2400" dirty="0" smtClean="0"/>
              <a:t>Recovery/treatment resource materials</a:t>
            </a:r>
          </a:p>
          <a:p>
            <a:pPr lvl="1"/>
            <a:r>
              <a:rPr lang="en-US" sz="2400" dirty="0" smtClean="0"/>
              <a:t>Steps for naloxone administration</a:t>
            </a:r>
          </a:p>
          <a:p>
            <a:pPr marL="0" indent="0">
              <a:buNone/>
            </a:pPr>
            <a:endParaRPr lang="en-US" dirty="0" smtClean="0"/>
          </a:p>
        </p:txBody>
      </p:sp>
      <p:sp>
        <p:nvSpPr>
          <p:cNvPr id="5" name="Content Placeholder 4"/>
          <p:cNvSpPr>
            <a:spLocks noGrp="1"/>
          </p:cNvSpPr>
          <p:nvPr>
            <p:ph sz="half" idx="2"/>
          </p:nvPr>
        </p:nvSpPr>
        <p:spPr>
          <a:xfrm>
            <a:off x="5076877" y="1401136"/>
            <a:ext cx="4951657" cy="4674496"/>
          </a:xfrm>
        </p:spPr>
        <p:txBody>
          <a:bodyPr>
            <a:normAutofit fontScale="85000" lnSpcReduction="10000"/>
          </a:bodyPr>
          <a:lstStyle/>
          <a:p>
            <a:pPr lvl="1"/>
            <a:r>
              <a:rPr lang="en-US" sz="2400" dirty="0"/>
              <a:t>R</a:t>
            </a:r>
            <a:r>
              <a:rPr lang="en-US" sz="2400" dirty="0" smtClean="0"/>
              <a:t>ole play scenarios</a:t>
            </a:r>
          </a:p>
          <a:p>
            <a:pPr lvl="2"/>
            <a:r>
              <a:rPr lang="en-US" sz="2200" dirty="0" smtClean="0"/>
              <a:t>High-dose opioid patient</a:t>
            </a:r>
          </a:p>
          <a:p>
            <a:pPr lvl="2"/>
            <a:r>
              <a:rPr lang="en-US" sz="2200" dirty="0" smtClean="0"/>
              <a:t>Opioid + benzodiazepine patient</a:t>
            </a:r>
          </a:p>
          <a:p>
            <a:pPr lvl="2"/>
            <a:r>
              <a:rPr lang="en-US" sz="2200" dirty="0" smtClean="0"/>
              <a:t>Caregiver naloxone request</a:t>
            </a:r>
          </a:p>
          <a:p>
            <a:pPr lvl="2"/>
            <a:endParaRPr lang="en-US" sz="2200" dirty="0" smtClean="0"/>
          </a:p>
          <a:p>
            <a:pPr lvl="1"/>
            <a:endParaRPr lang="en-US" sz="2400" dirty="0"/>
          </a:p>
          <a:p>
            <a:endParaRPr lang="en-US" dirty="0"/>
          </a:p>
        </p:txBody>
      </p:sp>
      <p:sp>
        <p:nvSpPr>
          <p:cNvPr id="4" name="Slide Number Placeholder 3"/>
          <p:cNvSpPr>
            <a:spLocks noGrp="1"/>
          </p:cNvSpPr>
          <p:nvPr>
            <p:ph type="sldNum" sz="quarter" idx="12"/>
          </p:nvPr>
        </p:nvSpPr>
        <p:spPr/>
        <p:txBody>
          <a:bodyPr/>
          <a:lstStyle/>
          <a:p>
            <a:fld id="{A59972FC-6380-4F66-A4A3-7F6E700CF021}" type="slidenum">
              <a:rPr lang="en-US" smtClean="0"/>
              <a:t>3</a:t>
            </a:fld>
            <a:endParaRPr lang="en-US"/>
          </a:p>
        </p:txBody>
      </p:sp>
      <p:sp>
        <p:nvSpPr>
          <p:cNvPr id="6" name="Footer Placeholder 5"/>
          <p:cNvSpPr>
            <a:spLocks noGrp="1"/>
          </p:cNvSpPr>
          <p:nvPr>
            <p:ph type="ftr" sz="quarter" idx="11"/>
          </p:nvPr>
        </p:nvSpPr>
        <p:spPr/>
        <p:txBody>
          <a:bodyPr/>
          <a:lstStyle/>
          <a:p>
            <a:pPr>
              <a:defRPr/>
            </a:pPr>
            <a:endParaRPr lang="en-US">
              <a:solidFill>
                <a:prstClr val="white"/>
              </a:solidFill>
            </a:endParaRPr>
          </a:p>
        </p:txBody>
      </p:sp>
    </p:spTree>
    <p:extLst>
      <p:ext uri="{BB962C8B-B14F-4D97-AF65-F5344CB8AC3E}">
        <p14:creationId xmlns:p14="http://schemas.microsoft.com/office/powerpoint/2010/main" val="2363845659"/>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89098" y="274639"/>
            <a:ext cx="11729100" cy="1143000"/>
          </a:xfrm>
          <a:effectLst>
            <a:outerShdw blurRad="50800" dist="38100" dir="2700000" algn="tl" rotWithShape="0">
              <a:srgbClr val="000000">
                <a:alpha val="43000"/>
              </a:srgbClr>
            </a:outerShdw>
          </a:effectLst>
        </p:spPr>
        <p:txBody>
          <a:bodyPr>
            <a:noAutofit/>
          </a:bodyPr>
          <a:lstStyle/>
          <a:p>
            <a:r>
              <a:rPr lang="en-US" sz="4200" dirty="0"/>
              <a:t>Step 4: carefully screw glass vial </a:t>
            </a:r>
            <a:r>
              <a:rPr lang="en-US" sz="4200" dirty="0" smtClean="0"/>
              <a:t>			</a:t>
            </a:r>
            <a:r>
              <a:rPr lang="en-US" sz="4200" dirty="0"/>
              <a:t/>
            </a:r>
            <a:br>
              <a:rPr lang="en-US" sz="4200" dirty="0"/>
            </a:br>
            <a:r>
              <a:rPr lang="en-US" sz="4200" dirty="0" smtClean="0"/>
              <a:t>into </a:t>
            </a:r>
            <a:r>
              <a:rPr lang="en-US" sz="4200" dirty="0"/>
              <a:t>the </a:t>
            </a:r>
            <a:r>
              <a:rPr lang="en-US" sz="4200" dirty="0" smtClean="0"/>
              <a:t>bottom </a:t>
            </a:r>
            <a:r>
              <a:rPr lang="en-US" sz="4200" dirty="0"/>
              <a:t>of the plastic syringe </a:t>
            </a:r>
          </a:p>
        </p:txBody>
      </p:sp>
      <p:pic>
        <p:nvPicPr>
          <p:cNvPr id="4" name="Picture 3" descr="Screenshot 2016-07-12 11.22.2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706702"/>
            <a:ext cx="8618976" cy="3641644"/>
          </a:xfrm>
          <a:prstGeom prst="rect">
            <a:avLst/>
          </a:prstGeom>
        </p:spPr>
      </p:pic>
      <p:sp>
        <p:nvSpPr>
          <p:cNvPr id="2" name="Slide Number Placeholder 1"/>
          <p:cNvSpPr>
            <a:spLocks noGrp="1"/>
          </p:cNvSpPr>
          <p:nvPr>
            <p:ph type="sldNum" sz="quarter" idx="12"/>
          </p:nvPr>
        </p:nvSpPr>
        <p:spPr/>
        <p:txBody>
          <a:bodyPr/>
          <a:lstStyle/>
          <a:p>
            <a:fld id="{60343022-D9E6-461C-B968-CA825E0E7398}" type="slidenum">
              <a:rPr lang="en-US" altLang="en-US" smtClean="0">
                <a:solidFill>
                  <a:prstClr val="white"/>
                </a:solidFill>
              </a:rPr>
              <a:pPr/>
              <a:t>30</a:t>
            </a:fld>
            <a:endParaRPr lang="en-US" altLang="en-US">
              <a:solidFill>
                <a:prstClr val="white"/>
              </a:solidFill>
            </a:endParaRPr>
          </a:p>
        </p:txBody>
      </p:sp>
      <p:sp>
        <p:nvSpPr>
          <p:cNvPr id="5" name="Footer Placeholder 4"/>
          <p:cNvSpPr>
            <a:spLocks noGrp="1"/>
          </p:cNvSpPr>
          <p:nvPr>
            <p:ph type="ftr" sz="quarter" idx="11"/>
          </p:nvPr>
        </p:nvSpPr>
        <p:spPr/>
        <p:txBody>
          <a:bodyPr/>
          <a:lstStyle/>
          <a:p>
            <a:pPr>
              <a:defRPr/>
            </a:pPr>
            <a:endParaRPr lang="en-US">
              <a:solidFill>
                <a:prstClr val="white"/>
              </a:solidFill>
            </a:endParaRPr>
          </a:p>
        </p:txBody>
      </p:sp>
    </p:spTree>
    <p:extLst>
      <p:ext uri="{BB962C8B-B14F-4D97-AF65-F5344CB8AC3E}">
        <p14:creationId xmlns:p14="http://schemas.microsoft.com/office/powerpoint/2010/main" val="1701922330"/>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shot 2016-07-12 11.18.17.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861729" cy="6883775"/>
          </a:xfrm>
          <a:prstGeom prst="rect">
            <a:avLst/>
          </a:prstGeom>
        </p:spPr>
      </p:pic>
      <p:sp>
        <p:nvSpPr>
          <p:cNvPr id="4" name="Title 2"/>
          <p:cNvSpPr txBox="1">
            <a:spLocks/>
          </p:cNvSpPr>
          <p:nvPr/>
        </p:nvSpPr>
        <p:spPr>
          <a:xfrm>
            <a:off x="5806077" y="0"/>
            <a:ext cx="3708107" cy="4695475"/>
          </a:xfrm>
          <a:prstGeom prst="rect">
            <a:avLst/>
          </a:prstGeom>
          <a:effectLst>
            <a:outerShdw blurRad="50800" dist="38100" dir="2700000" algn="tl" rotWithShape="0">
              <a:srgbClr val="000000">
                <a:alpha val="43000"/>
              </a:srgbClr>
            </a:outerShdw>
          </a:effectLst>
        </p:spPr>
        <p:txBody>
          <a:bodyPr lIns="121917" tIns="60958" rIns="121917" bIns="60958">
            <a:normAutofit fontScale="925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solidFill>
                  <a:schemeClr val="accent1"/>
                </a:solidFill>
              </a:rPr>
              <a:t>Step 5: Spray half of the syringe contents into one nostril and the rest into the other nostril</a:t>
            </a:r>
          </a:p>
        </p:txBody>
      </p:sp>
      <p:sp>
        <p:nvSpPr>
          <p:cNvPr id="3" name="Slide Number Placeholder 2"/>
          <p:cNvSpPr>
            <a:spLocks noGrp="1"/>
          </p:cNvSpPr>
          <p:nvPr>
            <p:ph type="sldNum" sz="quarter" idx="12"/>
          </p:nvPr>
        </p:nvSpPr>
        <p:spPr/>
        <p:txBody>
          <a:bodyPr/>
          <a:lstStyle/>
          <a:p>
            <a:fld id="{18B79ED4-CFB0-4668-BF67-3E54C1238B13}" type="slidenum">
              <a:rPr lang="en-US" altLang="en-US" smtClean="0">
                <a:solidFill>
                  <a:prstClr val="white"/>
                </a:solidFill>
              </a:rPr>
              <a:pPr/>
              <a:t>31</a:t>
            </a:fld>
            <a:endParaRPr lang="en-US" altLang="en-US">
              <a:solidFill>
                <a:prstClr val="white"/>
              </a:solidFill>
            </a:endParaRPr>
          </a:p>
        </p:txBody>
      </p:sp>
      <p:sp>
        <p:nvSpPr>
          <p:cNvPr id="5" name="Footer Placeholder 4"/>
          <p:cNvSpPr>
            <a:spLocks noGrp="1"/>
          </p:cNvSpPr>
          <p:nvPr>
            <p:ph type="ftr" sz="quarter" idx="11"/>
          </p:nvPr>
        </p:nvSpPr>
        <p:spPr/>
        <p:txBody>
          <a:bodyPr/>
          <a:lstStyle/>
          <a:p>
            <a:pPr>
              <a:defRPr/>
            </a:pPr>
            <a:endParaRPr lang="en-US">
              <a:solidFill>
                <a:prstClr val="white"/>
              </a:solidFill>
            </a:endParaRPr>
          </a:p>
        </p:txBody>
      </p:sp>
    </p:spTree>
    <p:extLst>
      <p:ext uri="{BB962C8B-B14F-4D97-AF65-F5344CB8AC3E}">
        <p14:creationId xmlns:p14="http://schemas.microsoft.com/office/powerpoint/2010/main" val="603897557"/>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6137571" y="1973198"/>
            <a:ext cx="3897083" cy="3880773"/>
          </a:xfrm>
        </p:spPr>
        <p:txBody>
          <a:bodyPr>
            <a:normAutofit/>
          </a:bodyPr>
          <a:lstStyle/>
          <a:p>
            <a:pPr lvl="0"/>
            <a:r>
              <a:rPr lang="en-US" sz="2000" dirty="0"/>
              <a:t>Videos on </a:t>
            </a:r>
            <a:r>
              <a:rPr lang="en-US" sz="2000" dirty="0" err="1"/>
              <a:t>prescribetoprevent.org</a:t>
            </a:r>
            <a:r>
              <a:rPr lang="en-US" sz="2000" dirty="0"/>
              <a:t> for pharmacists AND patients</a:t>
            </a:r>
          </a:p>
          <a:p>
            <a:r>
              <a:rPr lang="en-US" sz="2000" dirty="0"/>
              <a:t>National treatment referral helpline </a:t>
            </a:r>
          </a:p>
        </p:txBody>
      </p:sp>
      <p:sp>
        <p:nvSpPr>
          <p:cNvPr id="5" name="Slide Number Placeholder 4"/>
          <p:cNvSpPr>
            <a:spLocks noGrp="1"/>
          </p:cNvSpPr>
          <p:nvPr>
            <p:ph type="sldNum" sz="quarter" idx="12"/>
          </p:nvPr>
        </p:nvSpPr>
        <p:spPr/>
        <p:txBody>
          <a:bodyPr/>
          <a:lstStyle/>
          <a:p>
            <a:fld id="{A59972FC-6380-4F66-A4A3-7F6E700CF021}" type="slidenum">
              <a:rPr lang="en-US" smtClean="0"/>
              <a:t>32</a:t>
            </a:fld>
            <a:endParaRPr lang="en-US"/>
          </a:p>
        </p:txBody>
      </p:sp>
      <p:sp>
        <p:nvSpPr>
          <p:cNvPr id="6" name="Rectangle 5"/>
          <p:cNvSpPr/>
          <p:nvPr/>
        </p:nvSpPr>
        <p:spPr>
          <a:xfrm>
            <a:off x="480162" y="1042371"/>
            <a:ext cx="5255608" cy="830997"/>
          </a:xfrm>
          <a:prstGeom prst="rect">
            <a:avLst/>
          </a:prstGeom>
        </p:spPr>
        <p:txBody>
          <a:bodyPr wrap="square">
            <a:spAutoFit/>
          </a:bodyPr>
          <a:lstStyle/>
          <a:p>
            <a:pPr algn="ctr"/>
            <a:r>
              <a:rPr lang="en-US" sz="2400" i="1" dirty="0" smtClean="0"/>
              <a:t>“Are you familiar with any of these resources?</a:t>
            </a:r>
            <a:endParaRPr lang="en-US" sz="2400" dirty="0"/>
          </a:p>
        </p:txBody>
      </p:sp>
      <p:sp>
        <p:nvSpPr>
          <p:cNvPr id="7" name="Rectangle 6"/>
          <p:cNvSpPr/>
          <p:nvPr/>
        </p:nvSpPr>
        <p:spPr>
          <a:xfrm>
            <a:off x="333101" y="989902"/>
            <a:ext cx="5766803" cy="908217"/>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66_Narcan-Pharm_Training-tool_v06_5-31-2016_Page_1.png"/>
          <p:cNvPicPr>
            <a:picLocks noChangeAspect="1"/>
          </p:cNvPicPr>
          <p:nvPr/>
        </p:nvPicPr>
        <p:blipFill rotWithShape="1">
          <a:blip r:embed="rId3">
            <a:extLst>
              <a:ext uri="{28A0092B-C50C-407E-A947-70E740481C1C}">
                <a14:useLocalDpi xmlns:a14="http://schemas.microsoft.com/office/drawing/2010/main" val="0"/>
              </a:ext>
            </a:extLst>
          </a:blip>
          <a:srcRect l="49854" t="63835" r="5344" b="8997"/>
          <a:stretch/>
        </p:blipFill>
        <p:spPr>
          <a:xfrm>
            <a:off x="335800" y="1965306"/>
            <a:ext cx="5773779" cy="4530925"/>
          </a:xfrm>
          <a:prstGeom prst="rect">
            <a:avLst/>
          </a:prstGeom>
        </p:spPr>
      </p:pic>
      <p:sp>
        <p:nvSpPr>
          <p:cNvPr id="2" name="Footer Placeholder 1"/>
          <p:cNvSpPr>
            <a:spLocks noGrp="1"/>
          </p:cNvSpPr>
          <p:nvPr>
            <p:ph type="ftr" sz="quarter" idx="11"/>
          </p:nvPr>
        </p:nvSpPr>
        <p:spPr/>
        <p:txBody>
          <a:bodyPr/>
          <a:lstStyle/>
          <a:p>
            <a:pPr>
              <a:defRPr/>
            </a:pPr>
            <a:endParaRPr lang="en-US">
              <a:solidFill>
                <a:prstClr val="white"/>
              </a:solidFill>
            </a:endParaRPr>
          </a:p>
        </p:txBody>
      </p:sp>
    </p:spTree>
    <p:extLst>
      <p:ext uri="{BB962C8B-B14F-4D97-AF65-F5344CB8AC3E}">
        <p14:creationId xmlns:p14="http://schemas.microsoft.com/office/powerpoint/2010/main" val="3985197471"/>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66_Narcan-Pharm_Training-tool_v06_5-31-2016_Page_2.png"/>
          <p:cNvPicPr>
            <a:picLocks noChangeAspect="1"/>
          </p:cNvPicPr>
          <p:nvPr/>
        </p:nvPicPr>
        <p:blipFill rotWithShape="1">
          <a:blip r:embed="rId3">
            <a:extLst>
              <a:ext uri="{28A0092B-C50C-407E-A947-70E740481C1C}">
                <a14:useLocalDpi xmlns:a14="http://schemas.microsoft.com/office/drawing/2010/main" val="0"/>
              </a:ext>
            </a:extLst>
          </a:blip>
          <a:srcRect l="5035" t="63965" r="49650" b="5595"/>
          <a:stretch/>
        </p:blipFill>
        <p:spPr>
          <a:xfrm>
            <a:off x="292474" y="1248047"/>
            <a:ext cx="6093795" cy="5297634"/>
          </a:xfrm>
          <a:prstGeom prst="rect">
            <a:avLst/>
          </a:prstGeom>
        </p:spPr>
      </p:pic>
      <p:sp>
        <p:nvSpPr>
          <p:cNvPr id="6" name="Content Placeholder 5"/>
          <p:cNvSpPr>
            <a:spLocks noGrp="1"/>
          </p:cNvSpPr>
          <p:nvPr>
            <p:ph idx="1"/>
          </p:nvPr>
        </p:nvSpPr>
        <p:spPr>
          <a:xfrm>
            <a:off x="412175" y="286024"/>
            <a:ext cx="6000009" cy="686589"/>
          </a:xfrm>
        </p:spPr>
        <p:txBody>
          <a:bodyPr>
            <a:normAutofit lnSpcReduction="10000"/>
          </a:bodyPr>
          <a:lstStyle/>
          <a:p>
            <a:pPr marL="0" indent="0">
              <a:buNone/>
            </a:pPr>
            <a:r>
              <a:rPr lang="en-US" sz="2000" i="1" dirty="0"/>
              <a:t>“Why is it important for pharmacists to counsel patients about naloxone?”</a:t>
            </a:r>
            <a:endParaRPr lang="en-US" sz="2000" dirty="0"/>
          </a:p>
          <a:p>
            <a:endParaRPr lang="en-US" dirty="0"/>
          </a:p>
        </p:txBody>
      </p:sp>
      <p:sp>
        <p:nvSpPr>
          <p:cNvPr id="2" name="Slide Number Placeholder 1"/>
          <p:cNvSpPr>
            <a:spLocks noGrp="1"/>
          </p:cNvSpPr>
          <p:nvPr>
            <p:ph type="sldNum" sz="quarter" idx="12"/>
          </p:nvPr>
        </p:nvSpPr>
        <p:spPr/>
        <p:txBody>
          <a:bodyPr/>
          <a:lstStyle/>
          <a:p>
            <a:fld id="{A59972FC-6380-4F66-A4A3-7F6E700CF021}" type="slidenum">
              <a:rPr lang="en-US" smtClean="0"/>
              <a:t>33</a:t>
            </a:fld>
            <a:endParaRPr lang="en-US"/>
          </a:p>
        </p:txBody>
      </p:sp>
      <p:sp>
        <p:nvSpPr>
          <p:cNvPr id="7" name="Rectangle 6"/>
          <p:cNvSpPr/>
          <p:nvPr/>
        </p:nvSpPr>
        <p:spPr>
          <a:xfrm>
            <a:off x="335204" y="217694"/>
            <a:ext cx="6035343" cy="908217"/>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Content Placeholder 5"/>
          <p:cNvSpPr txBox="1">
            <a:spLocks/>
          </p:cNvSpPr>
          <p:nvPr/>
        </p:nvSpPr>
        <p:spPr>
          <a:xfrm>
            <a:off x="6392688" y="241632"/>
            <a:ext cx="3267228" cy="5942280"/>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None/>
            </a:pPr>
            <a:r>
              <a:rPr lang="en-US" sz="2000" dirty="0" smtClean="0"/>
              <a:t>Patients need to know about all risks of opioids</a:t>
            </a:r>
          </a:p>
          <a:p>
            <a:pPr marL="0" indent="0">
              <a:buNone/>
            </a:pPr>
            <a:r>
              <a:rPr lang="en-US" sz="2000" dirty="0" smtClean="0"/>
              <a:t>Pharmacists can counsel patients on all potential bad reactions like constipation AND breathing problems from opioids</a:t>
            </a:r>
          </a:p>
          <a:p>
            <a:pPr marL="0" indent="0">
              <a:buNone/>
            </a:pPr>
            <a:r>
              <a:rPr lang="en-US" sz="2000" dirty="0" smtClean="0"/>
              <a:t>Breathing problems are worsened when opioids are combined with other medications like benzodiazepines or alcohol</a:t>
            </a:r>
          </a:p>
          <a:p>
            <a:endParaRPr lang="en-US" dirty="0" smtClean="0"/>
          </a:p>
          <a:p>
            <a:pPr lvl="1"/>
            <a:endParaRPr lang="en-US" dirty="0" smtClean="0"/>
          </a:p>
          <a:p>
            <a:endParaRPr lang="en-US" dirty="0"/>
          </a:p>
        </p:txBody>
      </p:sp>
      <p:sp>
        <p:nvSpPr>
          <p:cNvPr id="4" name="Footer Placeholder 3"/>
          <p:cNvSpPr>
            <a:spLocks noGrp="1"/>
          </p:cNvSpPr>
          <p:nvPr>
            <p:ph type="ftr" sz="quarter" idx="11"/>
          </p:nvPr>
        </p:nvSpPr>
        <p:spPr/>
        <p:txBody>
          <a:bodyPr/>
          <a:lstStyle/>
          <a:p>
            <a:pPr>
              <a:defRPr/>
            </a:pPr>
            <a:endParaRPr lang="en-US">
              <a:solidFill>
                <a:prstClr val="white"/>
              </a:solidFill>
            </a:endParaRPr>
          </a:p>
        </p:txBody>
      </p:sp>
    </p:spTree>
    <p:extLst>
      <p:ext uri="{BB962C8B-B14F-4D97-AF65-F5344CB8AC3E}">
        <p14:creationId xmlns:p14="http://schemas.microsoft.com/office/powerpoint/2010/main" val="1691622502"/>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26131" y="149027"/>
            <a:ext cx="8882283" cy="1320800"/>
          </a:xfrm>
        </p:spPr>
        <p:txBody>
          <a:bodyPr>
            <a:normAutofit/>
          </a:bodyPr>
          <a:lstStyle/>
          <a:p>
            <a:r>
              <a:rPr lang="en-US" dirty="0" smtClean="0"/>
              <a:t>Naloxone Conversation Starters for the Pharmacist</a:t>
            </a:r>
            <a:endParaRPr lang="en-US" dirty="0"/>
          </a:p>
        </p:txBody>
      </p:sp>
      <p:sp>
        <p:nvSpPr>
          <p:cNvPr id="2" name="Slide Number Placeholder 1"/>
          <p:cNvSpPr>
            <a:spLocks noGrp="1"/>
          </p:cNvSpPr>
          <p:nvPr>
            <p:ph type="sldNum" sz="quarter" idx="12"/>
          </p:nvPr>
        </p:nvSpPr>
        <p:spPr/>
        <p:txBody>
          <a:bodyPr/>
          <a:lstStyle/>
          <a:p>
            <a:fld id="{A59972FC-6380-4F66-A4A3-7F6E700CF021}" type="slidenum">
              <a:rPr lang="en-US" smtClean="0"/>
              <a:t>34</a:t>
            </a:fld>
            <a:endParaRPr lang="en-US"/>
          </a:p>
        </p:txBody>
      </p:sp>
      <p:pic>
        <p:nvPicPr>
          <p:cNvPr id="4" name="Picture 3" descr="66_Narcan-Pharm_Training-tool_v06_5-31-2016_Page_2.png"/>
          <p:cNvPicPr>
            <a:picLocks noChangeAspect="1"/>
          </p:cNvPicPr>
          <p:nvPr/>
        </p:nvPicPr>
        <p:blipFill rotWithShape="1">
          <a:blip r:embed="rId3">
            <a:extLst>
              <a:ext uri="{28A0092B-C50C-407E-A947-70E740481C1C}">
                <a14:useLocalDpi xmlns:a14="http://schemas.microsoft.com/office/drawing/2010/main" val="0"/>
              </a:ext>
            </a:extLst>
          </a:blip>
          <a:srcRect l="50063" t="65595" r="3915" b="6627"/>
          <a:stretch/>
        </p:blipFill>
        <p:spPr>
          <a:xfrm>
            <a:off x="498121" y="1263199"/>
            <a:ext cx="7079916" cy="5530306"/>
          </a:xfrm>
          <a:prstGeom prst="rect">
            <a:avLst/>
          </a:prstGeom>
        </p:spPr>
      </p:pic>
      <p:sp>
        <p:nvSpPr>
          <p:cNvPr id="3" name="Footer Placeholder 2"/>
          <p:cNvSpPr>
            <a:spLocks noGrp="1"/>
          </p:cNvSpPr>
          <p:nvPr>
            <p:ph type="ftr" sz="quarter" idx="11"/>
          </p:nvPr>
        </p:nvSpPr>
        <p:spPr/>
        <p:txBody>
          <a:bodyPr/>
          <a:lstStyle/>
          <a:p>
            <a:pPr>
              <a:defRPr/>
            </a:pPr>
            <a:endParaRPr lang="en-US">
              <a:solidFill>
                <a:prstClr val="white"/>
              </a:solidFill>
            </a:endParaRPr>
          </a:p>
        </p:txBody>
      </p:sp>
    </p:spTree>
    <p:extLst>
      <p:ext uri="{BB962C8B-B14F-4D97-AF65-F5344CB8AC3E}">
        <p14:creationId xmlns:p14="http://schemas.microsoft.com/office/powerpoint/2010/main" val="1641898503"/>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26131" y="149027"/>
            <a:ext cx="8882283" cy="1320800"/>
          </a:xfrm>
        </p:spPr>
        <p:txBody>
          <a:bodyPr>
            <a:normAutofit/>
          </a:bodyPr>
          <a:lstStyle/>
          <a:p>
            <a:r>
              <a:rPr lang="en-US" dirty="0" smtClean="0"/>
              <a:t>Naloxone Conversation Starters for the Pharmacist</a:t>
            </a:r>
            <a:endParaRPr lang="en-US" dirty="0"/>
          </a:p>
        </p:txBody>
      </p:sp>
      <p:sp>
        <p:nvSpPr>
          <p:cNvPr id="2" name="Slide Number Placeholder 1"/>
          <p:cNvSpPr>
            <a:spLocks noGrp="1"/>
          </p:cNvSpPr>
          <p:nvPr>
            <p:ph type="sldNum" sz="quarter" idx="12"/>
          </p:nvPr>
        </p:nvSpPr>
        <p:spPr/>
        <p:txBody>
          <a:bodyPr/>
          <a:lstStyle/>
          <a:p>
            <a:fld id="{A59972FC-6380-4F66-A4A3-7F6E700CF021}" type="slidenum">
              <a:rPr lang="en-US" smtClean="0"/>
              <a:t>35</a:t>
            </a:fld>
            <a:endParaRPr lang="en-US"/>
          </a:p>
        </p:txBody>
      </p:sp>
      <p:sp>
        <p:nvSpPr>
          <p:cNvPr id="6" name="Content Placeholder 5"/>
          <p:cNvSpPr>
            <a:spLocks noGrp="1"/>
          </p:cNvSpPr>
          <p:nvPr>
            <p:ph idx="4294967295"/>
          </p:nvPr>
        </p:nvSpPr>
        <p:spPr>
          <a:xfrm>
            <a:off x="376802" y="1284222"/>
            <a:ext cx="8158899" cy="5080000"/>
          </a:xfrm>
          <a:prstGeom prst="rect">
            <a:avLst/>
          </a:prstGeom>
        </p:spPr>
        <p:txBody>
          <a:bodyPr>
            <a:normAutofit/>
          </a:bodyPr>
          <a:lstStyle/>
          <a:p>
            <a:pPr>
              <a:buFont typeface="Wingdings" charset="2"/>
              <a:buChar char="Ø"/>
            </a:pPr>
            <a:r>
              <a:rPr lang="en-US" sz="2100" dirty="0" smtClean="0"/>
              <a:t>“Opioids can cause bad reactions that make your breathing slow or even stop. This can happen if your body can’t handle the opioids you take that day, or if you take opioids with alcohol or other drugs.</a:t>
            </a:r>
            <a:r>
              <a:rPr lang="en-US" sz="2100" dirty="0"/>
              <a:t> </a:t>
            </a:r>
            <a:r>
              <a:rPr lang="en-US" sz="2100" dirty="0" smtClean="0"/>
              <a:t>Naloxone </a:t>
            </a:r>
            <a:r>
              <a:rPr lang="en-US" sz="2100" dirty="0"/>
              <a:t>is a lifesaver, just like a seatbelt or a fire extinguisher.</a:t>
            </a:r>
            <a:r>
              <a:rPr lang="en-US" sz="2100" dirty="0" smtClean="0"/>
              <a:t>”</a:t>
            </a:r>
          </a:p>
          <a:p>
            <a:pPr>
              <a:buFont typeface="Wingdings" charset="2"/>
              <a:buChar char="Ø"/>
            </a:pPr>
            <a:r>
              <a:rPr lang="en-US" sz="2100" dirty="0" smtClean="0"/>
              <a:t>”These medications can be helpful but have a range of side effects, like slowing down or even stopping breathing completely.</a:t>
            </a:r>
            <a:r>
              <a:rPr lang="en-US" sz="2100" dirty="0"/>
              <a:t> “Naloxone can help if this happens by restoring breathing.</a:t>
            </a:r>
            <a:r>
              <a:rPr lang="en-US" sz="2100" dirty="0" smtClean="0"/>
              <a:t>”</a:t>
            </a:r>
          </a:p>
          <a:p>
            <a:pPr>
              <a:buFont typeface="Wingdings" charset="2"/>
              <a:buChar char="Ø"/>
            </a:pPr>
            <a:r>
              <a:rPr lang="en-US" sz="2100" dirty="0" smtClean="0"/>
              <a:t>“Opioid medications increase the risk of breathing emergency for the person who takes the opioid and anyone in their household.  Naloxone is needed in case of emergency.”</a:t>
            </a:r>
          </a:p>
          <a:p>
            <a:pPr>
              <a:buFont typeface="Wingdings" charset="2"/>
              <a:buChar char="Ø"/>
            </a:pPr>
            <a:r>
              <a:rPr lang="en-US" sz="2100" dirty="0" smtClean="0"/>
              <a:t>“Let’s keep you and your family as healthy as possible with these medications in your house. Just in case, get naloxone.”</a:t>
            </a:r>
          </a:p>
          <a:p>
            <a:pPr>
              <a:buFont typeface="Wingdings" charset="2"/>
              <a:buChar char="Ø"/>
            </a:pPr>
            <a:endParaRPr lang="en-US" sz="2000" dirty="0"/>
          </a:p>
          <a:p>
            <a:pPr>
              <a:buFont typeface="Wingdings" charset="2"/>
              <a:buChar char="Ø"/>
            </a:pPr>
            <a:endParaRPr lang="en-US" sz="2000" dirty="0"/>
          </a:p>
          <a:p>
            <a:endParaRPr lang="en-US" dirty="0"/>
          </a:p>
        </p:txBody>
      </p:sp>
      <p:sp>
        <p:nvSpPr>
          <p:cNvPr id="3" name="Footer Placeholder 2"/>
          <p:cNvSpPr>
            <a:spLocks noGrp="1"/>
          </p:cNvSpPr>
          <p:nvPr>
            <p:ph type="ftr" sz="quarter" idx="11"/>
          </p:nvPr>
        </p:nvSpPr>
        <p:spPr/>
        <p:txBody>
          <a:bodyPr/>
          <a:lstStyle/>
          <a:p>
            <a:pPr>
              <a:defRPr/>
            </a:pPr>
            <a:endParaRPr lang="en-US">
              <a:solidFill>
                <a:prstClr val="white"/>
              </a:solidFill>
            </a:endParaRPr>
          </a:p>
        </p:txBody>
      </p:sp>
    </p:spTree>
    <p:extLst>
      <p:ext uri="{BB962C8B-B14F-4D97-AF65-F5344CB8AC3E}">
        <p14:creationId xmlns:p14="http://schemas.microsoft.com/office/powerpoint/2010/main" val="2202197529"/>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9809" y="170207"/>
            <a:ext cx="8596668" cy="1320800"/>
          </a:xfrm>
        </p:spPr>
        <p:txBody>
          <a:bodyPr/>
          <a:lstStyle/>
          <a:p>
            <a:r>
              <a:rPr lang="en-US" dirty="0" smtClean="0"/>
              <a:t>Steps for Engaging the Pharmacist: </a:t>
            </a:r>
            <a:br>
              <a:rPr lang="en-US" dirty="0" smtClean="0"/>
            </a:br>
            <a:r>
              <a:rPr lang="en-US" dirty="0" smtClean="0"/>
              <a:t>6. Additional Patient Resources</a:t>
            </a:r>
            <a:endParaRPr lang="en-US" dirty="0"/>
          </a:p>
        </p:txBody>
      </p:sp>
      <p:sp>
        <p:nvSpPr>
          <p:cNvPr id="3" name="Content Placeholder 2"/>
          <p:cNvSpPr>
            <a:spLocks noGrp="1"/>
          </p:cNvSpPr>
          <p:nvPr>
            <p:ph idx="1"/>
          </p:nvPr>
        </p:nvSpPr>
        <p:spPr>
          <a:xfrm>
            <a:off x="359810" y="1431846"/>
            <a:ext cx="8092616" cy="3880773"/>
          </a:xfrm>
        </p:spPr>
        <p:txBody>
          <a:bodyPr>
            <a:normAutofit lnSpcReduction="10000"/>
          </a:bodyPr>
          <a:lstStyle/>
          <a:p>
            <a:pPr lvl="0"/>
            <a:r>
              <a:rPr lang="en-US" b="1" dirty="0"/>
              <a:t>Give treatment resource materials to </a:t>
            </a:r>
            <a:r>
              <a:rPr lang="en-US" b="1" dirty="0" smtClean="0"/>
              <a:t>pharmacist.</a:t>
            </a:r>
          </a:p>
          <a:p>
            <a:pPr lvl="0"/>
            <a:r>
              <a:rPr lang="en-US" b="1" dirty="0" smtClean="0"/>
              <a:t> </a:t>
            </a:r>
            <a:r>
              <a:rPr lang="en-US" b="1" dirty="0"/>
              <a:t>Tell the pharmacist that they can order additional resources at no cost (MA Wallet Card – </a:t>
            </a:r>
            <a:r>
              <a:rPr lang="en-US" b="1" dirty="0" err="1"/>
              <a:t>bit.ly</a:t>
            </a:r>
            <a:r>
              <a:rPr lang="en-US" b="1" dirty="0"/>
              <a:t>/</a:t>
            </a:r>
            <a:r>
              <a:rPr lang="en-US" b="1" dirty="0" err="1"/>
              <a:t>MATreatment</a:t>
            </a:r>
            <a:r>
              <a:rPr lang="en-US" b="1" dirty="0"/>
              <a:t>; RI “Addiction is a Disease..” - 401-462-</a:t>
            </a:r>
            <a:r>
              <a:rPr lang="en-US" b="1" dirty="0" smtClean="0"/>
              <a:t>4680</a:t>
            </a:r>
            <a:r>
              <a:rPr lang="en-US" dirty="0" smtClean="0"/>
              <a:t>)</a:t>
            </a:r>
            <a:endParaRPr lang="en-US" dirty="0"/>
          </a:p>
          <a:p>
            <a:pPr marL="0" indent="0" algn="ctr">
              <a:buNone/>
            </a:pPr>
            <a:r>
              <a:rPr lang="en-US" i="1" dirty="0" smtClean="0"/>
              <a:t>“</a:t>
            </a:r>
            <a:r>
              <a:rPr lang="en-US" i="1" dirty="0"/>
              <a:t>Do you dispense buprenorphine/naloxone?</a:t>
            </a:r>
            <a:r>
              <a:rPr lang="en-US" i="1" dirty="0" smtClean="0"/>
              <a:t>”</a:t>
            </a:r>
          </a:p>
          <a:p>
            <a:pPr marL="0" indent="0" algn="ctr">
              <a:buNone/>
            </a:pPr>
            <a:endParaRPr lang="en-US" i="1" dirty="0"/>
          </a:p>
          <a:p>
            <a:pPr marL="0" indent="0" algn="ctr">
              <a:buNone/>
            </a:pPr>
            <a:r>
              <a:rPr lang="en-US" i="1" dirty="0"/>
              <a:t>“Studies show that evidence-based drug treatment, especially buprenorphine and methadone, </a:t>
            </a:r>
            <a:r>
              <a:rPr lang="en-US" b="1" i="1" dirty="0"/>
              <a:t>SAVES LIVES</a:t>
            </a:r>
            <a:r>
              <a:rPr lang="en-US" i="1" dirty="0"/>
              <a:t>, but people may not know where to turn, so I’m leaving these materials with you today.</a:t>
            </a:r>
            <a:r>
              <a:rPr lang="en-US" i="1" dirty="0" smtClean="0"/>
              <a:t>”</a:t>
            </a:r>
          </a:p>
          <a:p>
            <a:pPr marL="0" indent="0" algn="ctr">
              <a:buNone/>
            </a:pPr>
            <a:r>
              <a:rPr lang="en-US" i="1" dirty="0"/>
              <a:t>“When people are treated with buprenorphine and methadone, </a:t>
            </a:r>
            <a:r>
              <a:rPr lang="en-US" b="1" i="1" dirty="0"/>
              <a:t>their risk of death goes down</a:t>
            </a:r>
            <a:r>
              <a:rPr lang="en-US" i="1" dirty="0"/>
              <a:t>, they return to work and to their families, and they have a better quality of life. We see this in the US, and across the world.  </a:t>
            </a:r>
            <a:endParaRPr lang="en-US" dirty="0"/>
          </a:p>
          <a:p>
            <a:pPr marL="0" indent="0" algn="ctr">
              <a:buNone/>
            </a:pPr>
            <a:endParaRPr lang="en-US" dirty="0"/>
          </a:p>
          <a:p>
            <a:pPr marL="0" indent="0" algn="ctr">
              <a:buNone/>
            </a:pPr>
            <a:endParaRPr lang="en-US" dirty="0"/>
          </a:p>
          <a:p>
            <a:endParaRPr lang="en-US" b="1" dirty="0"/>
          </a:p>
        </p:txBody>
      </p:sp>
      <p:sp>
        <p:nvSpPr>
          <p:cNvPr id="4" name="Rectangle 3"/>
          <p:cNvSpPr/>
          <p:nvPr/>
        </p:nvSpPr>
        <p:spPr>
          <a:xfrm>
            <a:off x="520471" y="3362552"/>
            <a:ext cx="7869500" cy="1967690"/>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Slide Number Placeholder 4"/>
          <p:cNvSpPr>
            <a:spLocks noGrp="1"/>
          </p:cNvSpPr>
          <p:nvPr>
            <p:ph type="sldNum" sz="quarter" idx="12"/>
          </p:nvPr>
        </p:nvSpPr>
        <p:spPr/>
        <p:txBody>
          <a:bodyPr/>
          <a:lstStyle/>
          <a:p>
            <a:fld id="{CF1A64D6-A60C-4686-9EC1-53617FD9724B}" type="slidenum">
              <a:rPr lang="en-US" altLang="en-US" smtClean="0">
                <a:solidFill>
                  <a:prstClr val="white"/>
                </a:solidFill>
              </a:rPr>
              <a:pPr/>
              <a:t>36</a:t>
            </a:fld>
            <a:endParaRPr lang="en-US" altLang="en-US">
              <a:solidFill>
                <a:prstClr val="white"/>
              </a:solidFill>
            </a:endParaRPr>
          </a:p>
        </p:txBody>
      </p:sp>
      <p:sp>
        <p:nvSpPr>
          <p:cNvPr id="6" name="Footer Placeholder 5"/>
          <p:cNvSpPr>
            <a:spLocks noGrp="1"/>
          </p:cNvSpPr>
          <p:nvPr>
            <p:ph type="ftr" sz="quarter" idx="11"/>
          </p:nvPr>
        </p:nvSpPr>
        <p:spPr/>
        <p:txBody>
          <a:bodyPr/>
          <a:lstStyle/>
          <a:p>
            <a:pPr>
              <a:defRPr/>
            </a:pPr>
            <a:endParaRPr lang="en-US">
              <a:solidFill>
                <a:prstClr val="white"/>
              </a:solidFill>
            </a:endParaRPr>
          </a:p>
        </p:txBody>
      </p:sp>
      <p:sp>
        <p:nvSpPr>
          <p:cNvPr id="7" name="Rectangle 6"/>
          <p:cNvSpPr/>
          <p:nvPr/>
        </p:nvSpPr>
        <p:spPr>
          <a:xfrm>
            <a:off x="8577340" y="4601497"/>
            <a:ext cx="3264450" cy="225650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90508023"/>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716426" y="251966"/>
            <a:ext cx="3225748" cy="2038371"/>
          </a:xfrm>
          <a:solidFill>
            <a:schemeClr val="bg1"/>
          </a:solidFill>
        </p:spPr>
        <p:txBody>
          <a:bodyPr>
            <a:normAutofit fontScale="90000"/>
          </a:bodyPr>
          <a:lstStyle/>
          <a:p>
            <a:r>
              <a:rPr lang="en-US" b="1" dirty="0" smtClean="0">
                <a:solidFill>
                  <a:schemeClr val="accent6"/>
                </a:solidFill>
              </a:rPr>
              <a:t>RI Resources</a:t>
            </a:r>
            <a:br>
              <a:rPr lang="en-US" b="1" dirty="0" smtClean="0">
                <a:solidFill>
                  <a:schemeClr val="accent6"/>
                </a:solidFill>
              </a:rPr>
            </a:br>
            <a:r>
              <a:rPr lang="en-US" b="1" dirty="0">
                <a:solidFill>
                  <a:schemeClr val="accent6"/>
                </a:solidFill>
              </a:rPr>
              <a:t/>
            </a:r>
            <a:br>
              <a:rPr lang="en-US" b="1" dirty="0">
                <a:solidFill>
                  <a:schemeClr val="accent6"/>
                </a:solidFill>
              </a:rPr>
            </a:br>
            <a:r>
              <a:rPr lang="en-US" b="1" dirty="0" smtClean="0">
                <a:solidFill>
                  <a:schemeClr val="accent6"/>
                </a:solidFill>
              </a:rPr>
              <a:t>Order more at:</a:t>
            </a:r>
            <a:br>
              <a:rPr lang="en-US" b="1" dirty="0" smtClean="0">
                <a:solidFill>
                  <a:schemeClr val="accent6"/>
                </a:solidFill>
              </a:rPr>
            </a:br>
            <a:r>
              <a:rPr lang="en-US" b="1" dirty="0" smtClean="0">
                <a:solidFill>
                  <a:schemeClr val="accent6"/>
                </a:solidFill>
              </a:rPr>
              <a:t>401-462-4680</a:t>
            </a:r>
            <a:endParaRPr lang="en-US" b="1" dirty="0">
              <a:solidFill>
                <a:schemeClr val="accent6"/>
              </a:solidFill>
            </a:endParaRPr>
          </a:p>
        </p:txBody>
      </p:sp>
      <p:pic>
        <p:nvPicPr>
          <p:cNvPr id="5" name="Picture 4" descr="AddictionIsADisease_Page_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8694964" cy="6858000"/>
          </a:xfrm>
          <a:prstGeom prst="rect">
            <a:avLst/>
          </a:prstGeom>
        </p:spPr>
      </p:pic>
      <p:sp>
        <p:nvSpPr>
          <p:cNvPr id="6" name="Slide Number Placeholder 5"/>
          <p:cNvSpPr>
            <a:spLocks noGrp="1"/>
          </p:cNvSpPr>
          <p:nvPr>
            <p:ph type="sldNum" sz="quarter" idx="12"/>
          </p:nvPr>
        </p:nvSpPr>
        <p:spPr/>
        <p:txBody>
          <a:bodyPr/>
          <a:lstStyle/>
          <a:p>
            <a:fld id="{A59972FC-6380-4F66-A4A3-7F6E700CF021}" type="slidenum">
              <a:rPr lang="en-US" smtClean="0"/>
              <a:t>37</a:t>
            </a:fld>
            <a:endParaRPr lang="en-US"/>
          </a:p>
        </p:txBody>
      </p:sp>
      <p:sp>
        <p:nvSpPr>
          <p:cNvPr id="2" name="Footer Placeholder 1"/>
          <p:cNvSpPr>
            <a:spLocks noGrp="1"/>
          </p:cNvSpPr>
          <p:nvPr>
            <p:ph type="ftr" sz="quarter" idx="11"/>
          </p:nvPr>
        </p:nvSpPr>
        <p:spPr/>
        <p:txBody>
          <a:bodyPr/>
          <a:lstStyle/>
          <a:p>
            <a:pPr>
              <a:defRPr/>
            </a:pPr>
            <a:endParaRPr lang="en-US">
              <a:solidFill>
                <a:prstClr val="white"/>
              </a:solidFill>
            </a:endParaRPr>
          </a:p>
        </p:txBody>
      </p:sp>
    </p:spTree>
    <p:extLst>
      <p:ext uri="{BB962C8B-B14F-4D97-AF65-F5344CB8AC3E}">
        <p14:creationId xmlns:p14="http://schemas.microsoft.com/office/powerpoint/2010/main" val="1774386463"/>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966252" y="439358"/>
            <a:ext cx="3225748" cy="2059192"/>
          </a:xfrm>
          <a:solidFill>
            <a:schemeClr val="bg1"/>
          </a:solidFill>
        </p:spPr>
        <p:txBody>
          <a:bodyPr>
            <a:normAutofit fontScale="90000"/>
          </a:bodyPr>
          <a:lstStyle/>
          <a:p>
            <a:r>
              <a:rPr lang="en-US" b="1" dirty="0" smtClean="0">
                <a:solidFill>
                  <a:schemeClr val="accent6"/>
                </a:solidFill>
              </a:rPr>
              <a:t>RI </a:t>
            </a:r>
            <a:r>
              <a:rPr lang="en-US" b="1" dirty="0">
                <a:solidFill>
                  <a:schemeClr val="accent6"/>
                </a:solidFill>
              </a:rPr>
              <a:t>Resources</a:t>
            </a:r>
            <a:br>
              <a:rPr lang="en-US" b="1" dirty="0">
                <a:solidFill>
                  <a:schemeClr val="accent6"/>
                </a:solidFill>
              </a:rPr>
            </a:br>
            <a:r>
              <a:rPr lang="en-US" b="1" dirty="0" smtClean="0">
                <a:solidFill>
                  <a:schemeClr val="accent6"/>
                </a:solidFill>
              </a:rPr>
              <a:t/>
            </a:r>
            <a:br>
              <a:rPr lang="en-US" b="1" dirty="0" smtClean="0">
                <a:solidFill>
                  <a:schemeClr val="accent6"/>
                </a:solidFill>
              </a:rPr>
            </a:br>
            <a:r>
              <a:rPr lang="en-US" b="1" dirty="0" smtClean="0">
                <a:solidFill>
                  <a:schemeClr val="accent6"/>
                </a:solidFill>
              </a:rPr>
              <a:t>Order </a:t>
            </a:r>
            <a:r>
              <a:rPr lang="en-US" b="1" dirty="0">
                <a:solidFill>
                  <a:schemeClr val="accent6"/>
                </a:solidFill>
              </a:rPr>
              <a:t>more at:</a:t>
            </a:r>
            <a:br>
              <a:rPr lang="en-US" b="1" dirty="0">
                <a:solidFill>
                  <a:schemeClr val="accent6"/>
                </a:solidFill>
              </a:rPr>
            </a:br>
            <a:r>
              <a:rPr lang="en-US" b="1" dirty="0">
                <a:solidFill>
                  <a:schemeClr val="accent6"/>
                </a:solidFill>
              </a:rPr>
              <a:t>401-462-4680</a:t>
            </a:r>
          </a:p>
        </p:txBody>
      </p:sp>
      <p:pic>
        <p:nvPicPr>
          <p:cNvPr id="2" name="Picture 1" descr="AddictionIsADisease_Page_2.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8694636" cy="6858000"/>
          </a:xfrm>
          <a:prstGeom prst="rect">
            <a:avLst/>
          </a:prstGeom>
        </p:spPr>
      </p:pic>
      <p:sp>
        <p:nvSpPr>
          <p:cNvPr id="3" name="Slide Number Placeholder 2"/>
          <p:cNvSpPr>
            <a:spLocks noGrp="1"/>
          </p:cNvSpPr>
          <p:nvPr>
            <p:ph type="sldNum" sz="quarter" idx="12"/>
          </p:nvPr>
        </p:nvSpPr>
        <p:spPr/>
        <p:txBody>
          <a:bodyPr/>
          <a:lstStyle/>
          <a:p>
            <a:fld id="{A59972FC-6380-4F66-A4A3-7F6E700CF021}" type="slidenum">
              <a:rPr lang="en-US" smtClean="0"/>
              <a:t>38</a:t>
            </a:fld>
            <a:endParaRPr lang="en-US"/>
          </a:p>
        </p:txBody>
      </p:sp>
      <p:sp>
        <p:nvSpPr>
          <p:cNvPr id="5" name="Footer Placeholder 4"/>
          <p:cNvSpPr>
            <a:spLocks noGrp="1"/>
          </p:cNvSpPr>
          <p:nvPr>
            <p:ph type="ftr" sz="quarter" idx="11"/>
          </p:nvPr>
        </p:nvSpPr>
        <p:spPr/>
        <p:txBody>
          <a:bodyPr/>
          <a:lstStyle/>
          <a:p>
            <a:pPr>
              <a:defRPr/>
            </a:pPr>
            <a:endParaRPr lang="en-US">
              <a:solidFill>
                <a:prstClr val="white"/>
              </a:solidFill>
            </a:endParaRPr>
          </a:p>
        </p:txBody>
      </p:sp>
    </p:spTree>
    <p:extLst>
      <p:ext uri="{BB962C8B-B14F-4D97-AF65-F5344CB8AC3E}">
        <p14:creationId xmlns:p14="http://schemas.microsoft.com/office/powerpoint/2010/main" val="1927814970"/>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1290" y="260681"/>
            <a:ext cx="8596668" cy="1320800"/>
          </a:xfrm>
        </p:spPr>
        <p:txBody>
          <a:bodyPr/>
          <a:lstStyle/>
          <a:p>
            <a:r>
              <a:rPr lang="en-US" dirty="0"/>
              <a:t>Steps for Engaging the Pharmacist: </a:t>
            </a:r>
            <a:br>
              <a:rPr lang="en-US" dirty="0"/>
            </a:br>
            <a:r>
              <a:rPr lang="en-US" dirty="0"/>
              <a:t>7. </a:t>
            </a:r>
            <a:r>
              <a:rPr lang="en-US" dirty="0" smtClean="0"/>
              <a:t>Ask to Practice Offer</a:t>
            </a:r>
            <a:endParaRPr lang="en-US" dirty="0"/>
          </a:p>
        </p:txBody>
      </p:sp>
      <p:sp>
        <p:nvSpPr>
          <p:cNvPr id="6" name="Content Placeholder 5"/>
          <p:cNvSpPr>
            <a:spLocks noGrp="1"/>
          </p:cNvSpPr>
          <p:nvPr>
            <p:ph sz="half" idx="1"/>
          </p:nvPr>
        </p:nvSpPr>
        <p:spPr>
          <a:xfrm>
            <a:off x="170820" y="1665009"/>
            <a:ext cx="4013755" cy="5039433"/>
          </a:xfrm>
        </p:spPr>
        <p:txBody>
          <a:bodyPr>
            <a:normAutofit fontScale="70000" lnSpcReduction="20000"/>
          </a:bodyPr>
          <a:lstStyle/>
          <a:p>
            <a:r>
              <a:rPr lang="en-US" sz="2100" b="1" dirty="0"/>
              <a:t>ASK IF THE PHARMACIST STILL HAS TIME and wishes to </a:t>
            </a:r>
            <a:r>
              <a:rPr lang="en-US" sz="2100" b="1" dirty="0" smtClean="0"/>
              <a:t>practice.</a:t>
            </a:r>
            <a:endParaRPr lang="en-US" sz="2100" dirty="0"/>
          </a:p>
          <a:p>
            <a:pPr marL="0" indent="0">
              <a:buNone/>
            </a:pPr>
            <a:endParaRPr lang="en-US" sz="2100" dirty="0"/>
          </a:p>
          <a:p>
            <a:pPr marL="0" indent="0">
              <a:buNone/>
            </a:pPr>
            <a:endParaRPr lang="en-US" sz="2100" dirty="0"/>
          </a:p>
          <a:p>
            <a:r>
              <a:rPr lang="en-US" sz="2100" b="1" dirty="0"/>
              <a:t>IF NO OR LIMITED TIME: Schedule a time to return </a:t>
            </a:r>
            <a:r>
              <a:rPr lang="en-US" sz="2100" b="1" dirty="0" smtClean="0"/>
              <a:t>for practice OR</a:t>
            </a:r>
            <a:endParaRPr lang="en-US" sz="2100" dirty="0"/>
          </a:p>
          <a:p>
            <a:endParaRPr lang="en-US" sz="2100" b="1" dirty="0" smtClean="0"/>
          </a:p>
          <a:p>
            <a:pPr marL="0" indent="0">
              <a:buNone/>
            </a:pPr>
            <a:endParaRPr lang="en-US" sz="2100" b="1" dirty="0" smtClean="0"/>
          </a:p>
          <a:p>
            <a:r>
              <a:rPr lang="en-US" sz="2100" b="1" dirty="0" smtClean="0"/>
              <a:t>Offer </a:t>
            </a:r>
            <a:r>
              <a:rPr lang="en-US" sz="2100" b="1" dirty="0"/>
              <a:t>to </a:t>
            </a:r>
            <a:r>
              <a:rPr lang="en-US" sz="2100" b="1" dirty="0" smtClean="0"/>
              <a:t>practice as a </a:t>
            </a:r>
            <a:r>
              <a:rPr lang="en-US" sz="2100" b="1" dirty="0"/>
              <a:t>patient picking up an opioid prescription or an opioid and benzodiazepine prescriptions and the pharmacist can practice just recommending naloxone to you</a:t>
            </a:r>
            <a:r>
              <a:rPr lang="en-US" sz="2100" b="1" dirty="0" smtClean="0"/>
              <a:t>.</a:t>
            </a:r>
          </a:p>
          <a:p>
            <a:pPr marL="0" indent="0">
              <a:buNone/>
            </a:pPr>
            <a:endParaRPr lang="en-US" sz="2100" dirty="0"/>
          </a:p>
          <a:p>
            <a:r>
              <a:rPr lang="en-US" sz="2100" b="1" dirty="0"/>
              <a:t>IF NOT INTERESTED: End visit by thanking them again for their time, tell them that they can contact </a:t>
            </a:r>
            <a:r>
              <a:rPr lang="en-US" sz="2100" b="1" dirty="0" err="1"/>
              <a:t>Jef</a:t>
            </a:r>
            <a:r>
              <a:rPr lang="en-US" sz="2100" b="1" dirty="0"/>
              <a:t> Bratberg with any questions at 401-419-6303, </a:t>
            </a:r>
            <a:r>
              <a:rPr lang="en-US" sz="2100" b="1" dirty="0" err="1"/>
              <a:t>jefbratberg@uri.edu</a:t>
            </a:r>
            <a:endParaRPr lang="en-US" sz="2100" dirty="0"/>
          </a:p>
          <a:p>
            <a:endParaRPr lang="en-US" dirty="0"/>
          </a:p>
        </p:txBody>
      </p:sp>
      <p:sp>
        <p:nvSpPr>
          <p:cNvPr id="7" name="Content Placeholder 6"/>
          <p:cNvSpPr>
            <a:spLocks noGrp="1"/>
          </p:cNvSpPr>
          <p:nvPr>
            <p:ph sz="half" idx="2"/>
          </p:nvPr>
        </p:nvSpPr>
        <p:spPr>
          <a:xfrm>
            <a:off x="4205394" y="1665009"/>
            <a:ext cx="4076171" cy="4985270"/>
          </a:xfrm>
        </p:spPr>
        <p:txBody>
          <a:bodyPr>
            <a:normAutofit fontScale="70000" lnSpcReduction="20000"/>
          </a:bodyPr>
          <a:lstStyle/>
          <a:p>
            <a:pPr marL="0" indent="0">
              <a:buNone/>
            </a:pPr>
            <a:r>
              <a:rPr lang="en-US" sz="2300" i="1" dirty="0"/>
              <a:t>“Thank you for taking time to review the guide with me.  Do you have time to practice using the guide with me as a patient? I can also come back to role play another time, as well.”</a:t>
            </a:r>
            <a:endParaRPr lang="en-US" sz="2300" dirty="0"/>
          </a:p>
          <a:p>
            <a:pPr marL="0" indent="0">
              <a:buNone/>
            </a:pPr>
            <a:r>
              <a:rPr lang="en-US" sz="2300" i="1" dirty="0"/>
              <a:t>“No problem, I completely understand. When would be the best time to come back and practice with you?” </a:t>
            </a:r>
            <a:endParaRPr lang="en-US" sz="2300" dirty="0"/>
          </a:p>
          <a:p>
            <a:pPr marL="0" indent="0">
              <a:buNone/>
            </a:pPr>
            <a:r>
              <a:rPr lang="en-US" sz="2300" i="1" dirty="0" smtClean="0"/>
              <a:t>OR</a:t>
            </a:r>
          </a:p>
          <a:p>
            <a:pPr marL="0" indent="0">
              <a:buNone/>
            </a:pPr>
            <a:endParaRPr lang="en-US" sz="2300" dirty="0"/>
          </a:p>
          <a:p>
            <a:pPr marL="0" indent="0">
              <a:buNone/>
            </a:pPr>
            <a:r>
              <a:rPr lang="en-US" sz="2300" i="1" dirty="0"/>
              <a:t>“I understand you only have a minute. Could we practice how you would recommend naloxone to a patient?”</a:t>
            </a:r>
            <a:endParaRPr lang="en-US" sz="2300" dirty="0"/>
          </a:p>
          <a:p>
            <a:pPr marL="0" indent="0">
              <a:buNone/>
            </a:pPr>
            <a:endParaRPr lang="en-US" sz="2300" dirty="0" smtClean="0"/>
          </a:p>
          <a:p>
            <a:pPr marL="0" indent="0">
              <a:buNone/>
            </a:pPr>
            <a:endParaRPr lang="en-US" sz="2300" dirty="0"/>
          </a:p>
          <a:p>
            <a:pPr marL="0" indent="0">
              <a:buNone/>
            </a:pPr>
            <a:r>
              <a:rPr lang="en-US" sz="2300" dirty="0" smtClean="0"/>
              <a:t>“</a:t>
            </a:r>
            <a:r>
              <a:rPr lang="en-US" sz="2300" i="1" dirty="0"/>
              <a:t>Ok! I hope you find the guide useful, and if you have any questions, please contact </a:t>
            </a:r>
            <a:r>
              <a:rPr lang="en-US" sz="2300" i="1" dirty="0" err="1"/>
              <a:t>Jef</a:t>
            </a:r>
            <a:r>
              <a:rPr lang="en-US" sz="2300" i="1" dirty="0"/>
              <a:t> Bratberg (hand card). He will be calling the pharmacy to follow-up.”</a:t>
            </a:r>
            <a:endParaRPr lang="en-US" sz="2300" dirty="0"/>
          </a:p>
          <a:p>
            <a:endParaRPr lang="en-US" dirty="0"/>
          </a:p>
        </p:txBody>
      </p:sp>
      <p:sp>
        <p:nvSpPr>
          <p:cNvPr id="5" name="Rectangle 4"/>
          <p:cNvSpPr/>
          <p:nvPr/>
        </p:nvSpPr>
        <p:spPr>
          <a:xfrm>
            <a:off x="4136145" y="1597934"/>
            <a:ext cx="4270429" cy="4815081"/>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2"/>
          </p:nvPr>
        </p:nvSpPr>
        <p:spPr/>
        <p:txBody>
          <a:bodyPr/>
          <a:lstStyle/>
          <a:p>
            <a:fld id="{A7A0B5F2-88C5-47B0-857D-529138103CF7}" type="slidenum">
              <a:rPr lang="en-US" altLang="en-US" smtClean="0">
                <a:solidFill>
                  <a:prstClr val="white"/>
                </a:solidFill>
              </a:rPr>
              <a:pPr/>
              <a:t>39</a:t>
            </a:fld>
            <a:endParaRPr lang="en-US" altLang="en-US">
              <a:solidFill>
                <a:prstClr val="white"/>
              </a:solidFill>
            </a:endParaRPr>
          </a:p>
        </p:txBody>
      </p:sp>
      <p:sp>
        <p:nvSpPr>
          <p:cNvPr id="4" name="Footer Placeholder 3"/>
          <p:cNvSpPr>
            <a:spLocks noGrp="1"/>
          </p:cNvSpPr>
          <p:nvPr>
            <p:ph type="ftr" sz="quarter" idx="11"/>
          </p:nvPr>
        </p:nvSpPr>
        <p:spPr/>
        <p:txBody>
          <a:bodyPr/>
          <a:lstStyle/>
          <a:p>
            <a:pPr>
              <a:defRPr/>
            </a:pPr>
            <a:endParaRPr lang="en-US">
              <a:solidFill>
                <a:prstClr val="white"/>
              </a:solidFill>
            </a:endParaRPr>
          </a:p>
        </p:txBody>
      </p:sp>
    </p:spTree>
    <p:extLst>
      <p:ext uri="{BB962C8B-B14F-4D97-AF65-F5344CB8AC3E}">
        <p14:creationId xmlns:p14="http://schemas.microsoft.com/office/powerpoint/2010/main" val="1194770911"/>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177497"/>
            <a:ext cx="8596668" cy="1320800"/>
          </a:xfrm>
        </p:spPr>
        <p:txBody>
          <a:bodyPr/>
          <a:lstStyle/>
          <a:p>
            <a:r>
              <a:rPr lang="en-US" dirty="0" smtClean="0"/>
              <a:t>Academic detailing: </a:t>
            </a:r>
            <a:br>
              <a:rPr lang="en-US" dirty="0" smtClean="0"/>
            </a:br>
            <a:r>
              <a:rPr lang="en-US" dirty="0" smtClean="0"/>
              <a:t>Improving Patient Care</a:t>
            </a:r>
            <a:endParaRPr lang="en-US" dirty="0"/>
          </a:p>
        </p:txBody>
      </p:sp>
      <p:sp>
        <p:nvSpPr>
          <p:cNvPr id="3" name="Content Placeholder 2"/>
          <p:cNvSpPr>
            <a:spLocks noGrp="1"/>
          </p:cNvSpPr>
          <p:nvPr>
            <p:ph sz="half" idx="1"/>
          </p:nvPr>
        </p:nvSpPr>
        <p:spPr>
          <a:xfrm>
            <a:off x="1313835" y="1553950"/>
            <a:ext cx="8315560" cy="4438803"/>
          </a:xfrm>
        </p:spPr>
        <p:txBody>
          <a:bodyPr>
            <a:normAutofit/>
          </a:bodyPr>
          <a:lstStyle/>
          <a:p>
            <a:r>
              <a:rPr lang="en-US" sz="2400" dirty="0" smtClean="0"/>
              <a:t>25 years of countering pharmaceutical detailing </a:t>
            </a:r>
          </a:p>
          <a:p>
            <a:r>
              <a:rPr lang="en-US" sz="2400" dirty="0" smtClean="0"/>
              <a:t>Successful implementation involves</a:t>
            </a:r>
          </a:p>
          <a:p>
            <a:pPr lvl="1"/>
            <a:r>
              <a:rPr lang="en-US" sz="2000" b="1" dirty="0" smtClean="0"/>
              <a:t>Use interactive</a:t>
            </a:r>
            <a:r>
              <a:rPr lang="en-US" sz="2000" dirty="0" smtClean="0"/>
              <a:t> peer-to-peer dialogue</a:t>
            </a:r>
          </a:p>
          <a:p>
            <a:pPr lvl="1"/>
            <a:r>
              <a:rPr lang="en-US" sz="2000" dirty="0" smtClean="0"/>
              <a:t>Possess </a:t>
            </a:r>
            <a:r>
              <a:rPr lang="en-US" sz="2000" b="1" dirty="0" smtClean="0"/>
              <a:t>clear</a:t>
            </a:r>
            <a:r>
              <a:rPr lang="en-US" sz="2000" dirty="0" smtClean="0"/>
              <a:t> objectives</a:t>
            </a:r>
          </a:p>
          <a:p>
            <a:pPr lvl="1"/>
            <a:r>
              <a:rPr lang="en-US" sz="2000" dirty="0" smtClean="0"/>
              <a:t>Establish and maintain </a:t>
            </a:r>
            <a:r>
              <a:rPr lang="en-US" sz="2000" b="1" dirty="0" smtClean="0"/>
              <a:t>credibility</a:t>
            </a:r>
          </a:p>
          <a:p>
            <a:pPr lvl="1"/>
            <a:r>
              <a:rPr lang="en-US" sz="2000" dirty="0" smtClean="0"/>
              <a:t>Use concise, engaging </a:t>
            </a:r>
            <a:r>
              <a:rPr lang="en-US" sz="2000" b="1" dirty="0" smtClean="0"/>
              <a:t>materials</a:t>
            </a:r>
          </a:p>
          <a:p>
            <a:pPr lvl="1"/>
            <a:r>
              <a:rPr lang="en-US" sz="2000" b="1" dirty="0" smtClean="0"/>
              <a:t>Repetition, repetition, repetition</a:t>
            </a:r>
          </a:p>
          <a:p>
            <a:pPr marL="457200" lvl="1" indent="0">
              <a:buNone/>
            </a:pPr>
            <a:endParaRPr lang="en-US" dirty="0" smtClean="0"/>
          </a:p>
          <a:p>
            <a:endParaRPr lang="en-US" dirty="0"/>
          </a:p>
        </p:txBody>
      </p:sp>
      <p:sp>
        <p:nvSpPr>
          <p:cNvPr id="4" name="Slide Number Placeholder 3"/>
          <p:cNvSpPr>
            <a:spLocks noGrp="1"/>
          </p:cNvSpPr>
          <p:nvPr>
            <p:ph type="sldNum" sz="quarter" idx="12"/>
          </p:nvPr>
        </p:nvSpPr>
        <p:spPr/>
        <p:txBody>
          <a:bodyPr/>
          <a:lstStyle/>
          <a:p>
            <a:fld id="{A59972FC-6380-4F66-A4A3-7F6E700CF021}" type="slidenum">
              <a:rPr lang="en-US" smtClean="0"/>
              <a:t>4</a:t>
            </a:fld>
            <a:endParaRPr lang="en-US"/>
          </a:p>
        </p:txBody>
      </p:sp>
      <p:sp>
        <p:nvSpPr>
          <p:cNvPr id="6" name="Rectangle 5"/>
          <p:cNvSpPr/>
          <p:nvPr/>
        </p:nvSpPr>
        <p:spPr>
          <a:xfrm>
            <a:off x="678258" y="6119191"/>
            <a:ext cx="6549176" cy="1015663"/>
          </a:xfrm>
          <a:prstGeom prst="rect">
            <a:avLst/>
          </a:prstGeom>
        </p:spPr>
        <p:txBody>
          <a:bodyPr wrap="none">
            <a:spAutoFit/>
          </a:bodyPr>
          <a:lstStyle/>
          <a:p>
            <a:r>
              <a:rPr lang="en-US" sz="1400" dirty="0">
                <a:hlinkClick r:id="rId3"/>
              </a:rPr>
              <a:t>http://www.alosafoundation.org/academic-detailing</a:t>
            </a:r>
            <a:r>
              <a:rPr lang="en-US" sz="1400" dirty="0" smtClean="0">
                <a:hlinkClick r:id="rId3"/>
              </a:rPr>
              <a:t>/</a:t>
            </a:r>
            <a:endParaRPr lang="en-US" sz="1400" dirty="0" smtClean="0"/>
          </a:p>
          <a:p>
            <a:r>
              <a:rPr lang="it-IT" sz="1400" u="sng" dirty="0" err="1"/>
              <a:t>Psychiatr</a:t>
            </a:r>
            <a:r>
              <a:rPr lang="it-IT" sz="1400" u="sng" dirty="0"/>
              <a:t> </a:t>
            </a:r>
            <a:r>
              <a:rPr lang="it-IT" sz="1400" u="sng" dirty="0" err="1"/>
              <a:t>Rehabil</a:t>
            </a:r>
            <a:r>
              <a:rPr lang="it-IT" sz="1400" u="sng" dirty="0"/>
              <a:t> </a:t>
            </a:r>
            <a:r>
              <a:rPr lang="it-IT" sz="1400" u="sng" dirty="0" err="1"/>
              <a:t>J</a:t>
            </a:r>
            <a:r>
              <a:rPr lang="it-IT" sz="1400" dirty="0"/>
              <a:t>. 2011 Winter;34(3):257-9. </a:t>
            </a:r>
            <a:r>
              <a:rPr lang="it-IT" sz="1400" dirty="0" err="1"/>
              <a:t>doi</a:t>
            </a:r>
            <a:r>
              <a:rPr lang="it-IT" sz="1400" dirty="0"/>
              <a:t>: 10.2975/34.3.2011.257.259</a:t>
            </a:r>
            <a:r>
              <a:rPr lang="it-IT" sz="1400" u="sng" dirty="0" smtClean="0"/>
              <a:t>.</a:t>
            </a:r>
          </a:p>
          <a:p>
            <a:r>
              <a:rPr lang="en-US" sz="1400" u="sng" dirty="0" smtClean="0"/>
              <a:t>J Pharm Practice </a:t>
            </a:r>
            <a:r>
              <a:rPr lang="is-IS" sz="1400" dirty="0" smtClean="0"/>
              <a:t>2015;28</a:t>
            </a:r>
            <a:r>
              <a:rPr lang="is-IS" sz="1400" dirty="0"/>
              <a:t>(2</a:t>
            </a:r>
            <a:r>
              <a:rPr lang="is-IS" sz="1400" dirty="0" smtClean="0"/>
              <a:t>):162</a:t>
            </a:r>
            <a:r>
              <a:rPr lang="is-IS" sz="1400" dirty="0"/>
              <a:t>-</a:t>
            </a:r>
            <a:r>
              <a:rPr lang="is-IS" sz="1400" dirty="0" smtClean="0"/>
              <a:t>165.</a:t>
            </a:r>
            <a:endParaRPr lang="it-IT" sz="1400" u="sng" dirty="0" smtClean="0"/>
          </a:p>
          <a:p>
            <a:endParaRPr lang="en-US" dirty="0"/>
          </a:p>
        </p:txBody>
      </p:sp>
      <p:sp>
        <p:nvSpPr>
          <p:cNvPr id="5" name="Footer Placeholder 4"/>
          <p:cNvSpPr>
            <a:spLocks noGrp="1"/>
          </p:cNvSpPr>
          <p:nvPr>
            <p:ph type="ftr" sz="quarter" idx="11"/>
          </p:nvPr>
        </p:nvSpPr>
        <p:spPr/>
        <p:txBody>
          <a:bodyPr/>
          <a:lstStyle/>
          <a:p>
            <a:pPr>
              <a:defRPr/>
            </a:pPr>
            <a:endParaRPr lang="en-US">
              <a:solidFill>
                <a:prstClr val="white"/>
              </a:solidFill>
            </a:endParaRPr>
          </a:p>
        </p:txBody>
      </p:sp>
    </p:spTree>
    <p:extLst>
      <p:ext uri="{BB962C8B-B14F-4D97-AF65-F5344CB8AC3E}">
        <p14:creationId xmlns:p14="http://schemas.microsoft.com/office/powerpoint/2010/main" val="4006191556"/>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1290" y="260681"/>
            <a:ext cx="8596668" cy="1320800"/>
          </a:xfrm>
        </p:spPr>
        <p:txBody>
          <a:bodyPr/>
          <a:lstStyle/>
          <a:p>
            <a:r>
              <a:rPr lang="en-US" dirty="0"/>
              <a:t>Steps for Engaging the Pharmacist: </a:t>
            </a:r>
            <a:br>
              <a:rPr lang="en-US" dirty="0"/>
            </a:br>
            <a:r>
              <a:rPr lang="en-US" dirty="0" smtClean="0"/>
              <a:t>Role Play Scenarios</a:t>
            </a:r>
            <a:endParaRPr lang="en-US" dirty="0"/>
          </a:p>
        </p:txBody>
      </p:sp>
      <p:sp>
        <p:nvSpPr>
          <p:cNvPr id="6" name="Content Placeholder 5"/>
          <p:cNvSpPr>
            <a:spLocks noGrp="1"/>
          </p:cNvSpPr>
          <p:nvPr>
            <p:ph sz="half" idx="1"/>
          </p:nvPr>
        </p:nvSpPr>
        <p:spPr>
          <a:xfrm>
            <a:off x="566376" y="1644189"/>
            <a:ext cx="8142634" cy="4734048"/>
          </a:xfrm>
        </p:spPr>
        <p:txBody>
          <a:bodyPr>
            <a:noAutofit/>
          </a:bodyPr>
          <a:lstStyle/>
          <a:p>
            <a:pPr marL="0" marR="0">
              <a:lnSpc>
                <a:spcPct val="115000"/>
              </a:lnSpc>
              <a:spcBef>
                <a:spcPts val="0"/>
              </a:spcBef>
              <a:spcAft>
                <a:spcPts val="1000"/>
              </a:spcAft>
            </a:pPr>
            <a:r>
              <a:rPr lang="en-US" b="1" dirty="0" smtClean="0">
                <a:solidFill>
                  <a:srgbClr val="353535"/>
                </a:solidFill>
                <a:latin typeface="Helvetica"/>
                <a:ea typeface="Calibri"/>
                <a:cs typeface="Helvetica"/>
              </a:rPr>
              <a:t>Choose</a:t>
            </a:r>
            <a:r>
              <a:rPr lang="en-US" b="1" u="sng" dirty="0" smtClean="0">
                <a:solidFill>
                  <a:srgbClr val="353535"/>
                </a:solidFill>
                <a:latin typeface="Helvetica"/>
                <a:ea typeface="Calibri"/>
                <a:cs typeface="Helvetica"/>
              </a:rPr>
              <a:t> </a:t>
            </a:r>
            <a:r>
              <a:rPr lang="en-US" b="1" u="sng" dirty="0">
                <a:solidFill>
                  <a:srgbClr val="353535"/>
                </a:solidFill>
                <a:latin typeface="Helvetica"/>
                <a:ea typeface="Calibri"/>
                <a:cs typeface="Helvetica"/>
              </a:rPr>
              <a:t>one</a:t>
            </a:r>
            <a:r>
              <a:rPr lang="en-US" b="1" dirty="0">
                <a:solidFill>
                  <a:srgbClr val="353535"/>
                </a:solidFill>
                <a:latin typeface="Helvetica"/>
                <a:ea typeface="Calibri"/>
                <a:cs typeface="Helvetica"/>
              </a:rPr>
              <a:t> of the scenarios below:</a:t>
            </a:r>
            <a:endParaRPr lang="en-US" dirty="0">
              <a:latin typeface="Calibri"/>
              <a:ea typeface="Calibri"/>
              <a:cs typeface="Times New Roman"/>
            </a:endParaRPr>
          </a:p>
          <a:p>
            <a:pPr marL="228600">
              <a:lnSpc>
                <a:spcPct val="115000"/>
              </a:lnSpc>
              <a:spcBef>
                <a:spcPts val="0"/>
              </a:spcBef>
            </a:pPr>
            <a:r>
              <a:rPr lang="en-US" b="1" dirty="0">
                <a:solidFill>
                  <a:srgbClr val="353535"/>
                </a:solidFill>
                <a:latin typeface="Helvetica"/>
                <a:ea typeface="Calibri"/>
                <a:cs typeface="Helvetica"/>
              </a:rPr>
              <a:t> </a:t>
            </a:r>
            <a:r>
              <a:rPr lang="en-US" sz="1800" b="1" dirty="0" smtClean="0">
                <a:solidFill>
                  <a:srgbClr val="353535"/>
                </a:solidFill>
                <a:latin typeface="Helvetica"/>
                <a:ea typeface="Calibri"/>
                <a:cs typeface="Helvetica"/>
              </a:rPr>
              <a:t>Co</a:t>
            </a:r>
            <a:r>
              <a:rPr lang="en-US" sz="1800" b="1" dirty="0">
                <a:solidFill>
                  <a:srgbClr val="353535"/>
                </a:solidFill>
                <a:latin typeface="Helvetica"/>
                <a:ea typeface="Calibri"/>
                <a:cs typeface="Helvetica"/>
              </a:rPr>
              <a:t>-prescription of opioid and </a:t>
            </a:r>
            <a:r>
              <a:rPr lang="en-US" sz="1800" b="1" dirty="0" smtClean="0">
                <a:solidFill>
                  <a:srgbClr val="353535"/>
                </a:solidFill>
                <a:latin typeface="Helvetica"/>
                <a:ea typeface="Calibri"/>
                <a:cs typeface="Helvetica"/>
              </a:rPr>
              <a:t>benzodiazepine</a:t>
            </a:r>
            <a:endParaRPr lang="en-US" dirty="0" smtClean="0">
              <a:latin typeface="Calibri"/>
              <a:ea typeface="Calibri"/>
              <a:cs typeface="Times New Roman"/>
            </a:endParaRPr>
          </a:p>
          <a:p>
            <a:pPr marL="0" indent="0">
              <a:lnSpc>
                <a:spcPct val="115000"/>
              </a:lnSpc>
              <a:spcBef>
                <a:spcPts val="0"/>
              </a:spcBef>
              <a:buNone/>
            </a:pPr>
            <a:endParaRPr lang="en-US" i="1" dirty="0" smtClean="0">
              <a:solidFill>
                <a:srgbClr val="353535"/>
              </a:solidFill>
              <a:latin typeface="Helvetica"/>
              <a:ea typeface="Calibri"/>
              <a:cs typeface="Helvetica"/>
            </a:endParaRPr>
          </a:p>
          <a:p>
            <a:pPr marL="0" marR="0" indent="0">
              <a:lnSpc>
                <a:spcPct val="115000"/>
              </a:lnSpc>
              <a:spcBef>
                <a:spcPts val="0"/>
              </a:spcBef>
              <a:spcAft>
                <a:spcPts val="1000"/>
              </a:spcAft>
              <a:buNone/>
            </a:pPr>
            <a:r>
              <a:rPr lang="en-US" i="1" dirty="0" smtClean="0">
                <a:solidFill>
                  <a:srgbClr val="353535"/>
                </a:solidFill>
                <a:latin typeface="Helvetica"/>
                <a:ea typeface="Calibri"/>
                <a:cs typeface="Helvetica"/>
              </a:rPr>
              <a:t>“</a:t>
            </a:r>
            <a:r>
              <a:rPr lang="en-US" i="1" dirty="0">
                <a:solidFill>
                  <a:srgbClr val="353535"/>
                </a:solidFill>
                <a:latin typeface="Helvetica"/>
                <a:ea typeface="Calibri"/>
                <a:cs typeface="Helvetica"/>
              </a:rPr>
              <a:t>Hi, I’m here to pick up my oxycodone and alprazolam.” OR</a:t>
            </a:r>
            <a:endParaRPr lang="en-US" dirty="0">
              <a:latin typeface="Calibri"/>
              <a:ea typeface="Calibri"/>
              <a:cs typeface="Times New Roman"/>
            </a:endParaRPr>
          </a:p>
          <a:p>
            <a:pPr marL="0" marR="0" indent="0">
              <a:lnSpc>
                <a:spcPct val="115000"/>
              </a:lnSpc>
              <a:spcBef>
                <a:spcPts val="0"/>
              </a:spcBef>
              <a:spcAft>
                <a:spcPts val="1000"/>
              </a:spcAft>
              <a:buNone/>
            </a:pPr>
            <a:r>
              <a:rPr lang="en-US" i="1" dirty="0">
                <a:solidFill>
                  <a:srgbClr val="353535"/>
                </a:solidFill>
                <a:latin typeface="Helvetica"/>
                <a:ea typeface="Calibri"/>
                <a:cs typeface="Helvetica"/>
              </a:rPr>
              <a:t>“Hi, I’m here to pick up my pain and anxiety pills.</a:t>
            </a:r>
            <a:r>
              <a:rPr lang="en-US" i="1" dirty="0" smtClean="0">
                <a:solidFill>
                  <a:srgbClr val="353535"/>
                </a:solidFill>
                <a:latin typeface="Helvetica"/>
                <a:ea typeface="Calibri"/>
                <a:cs typeface="Helvetica"/>
              </a:rPr>
              <a:t>”</a:t>
            </a:r>
            <a:endParaRPr lang="en-US" dirty="0" smtClean="0">
              <a:latin typeface="Calibri"/>
              <a:ea typeface="Calibri"/>
              <a:cs typeface="Times New Roman"/>
            </a:endParaRPr>
          </a:p>
          <a:p>
            <a:pPr marL="0" marR="0">
              <a:lnSpc>
                <a:spcPct val="115000"/>
              </a:lnSpc>
              <a:spcBef>
                <a:spcPts val="0"/>
              </a:spcBef>
              <a:spcAft>
                <a:spcPts val="1000"/>
              </a:spcAft>
            </a:pPr>
            <a:r>
              <a:rPr lang="en-US" sz="1800" b="1" dirty="0" smtClean="0">
                <a:solidFill>
                  <a:srgbClr val="353535"/>
                </a:solidFill>
                <a:latin typeface="Helvetica"/>
                <a:ea typeface="Calibri"/>
                <a:cs typeface="Helvetica"/>
              </a:rPr>
              <a:t>High (</a:t>
            </a:r>
            <a:r>
              <a:rPr lang="en-US" sz="1800" b="1" u="sng" dirty="0" smtClean="0">
                <a:solidFill>
                  <a:srgbClr val="353535"/>
                </a:solidFill>
                <a:latin typeface="Helvetica"/>
                <a:ea typeface="Calibri"/>
                <a:cs typeface="Helvetica"/>
              </a:rPr>
              <a:t>&gt;</a:t>
            </a:r>
            <a:r>
              <a:rPr lang="en-US" sz="1800" b="1" dirty="0" smtClean="0">
                <a:solidFill>
                  <a:srgbClr val="353535"/>
                </a:solidFill>
                <a:latin typeface="Helvetica"/>
                <a:ea typeface="Calibri"/>
                <a:cs typeface="Helvetica"/>
              </a:rPr>
              <a:t> 50) MME</a:t>
            </a:r>
            <a:endParaRPr lang="en-US" i="1" dirty="0" smtClean="0">
              <a:solidFill>
                <a:srgbClr val="353535"/>
              </a:solidFill>
              <a:latin typeface="Helvetica"/>
              <a:ea typeface="Calibri"/>
              <a:cs typeface="Helvetica"/>
            </a:endParaRPr>
          </a:p>
          <a:p>
            <a:pPr marL="0" marR="0" indent="0">
              <a:lnSpc>
                <a:spcPct val="115000"/>
              </a:lnSpc>
              <a:spcBef>
                <a:spcPts val="0"/>
              </a:spcBef>
              <a:spcAft>
                <a:spcPts val="1000"/>
              </a:spcAft>
              <a:buNone/>
            </a:pPr>
            <a:r>
              <a:rPr lang="en-US" i="1" dirty="0" smtClean="0">
                <a:solidFill>
                  <a:srgbClr val="353535"/>
                </a:solidFill>
                <a:latin typeface="Helvetica"/>
                <a:ea typeface="Calibri"/>
                <a:cs typeface="Helvetica"/>
              </a:rPr>
              <a:t>“Hi, I’m here to pick up my </a:t>
            </a:r>
            <a:r>
              <a:rPr lang="en-US" i="1" dirty="0" err="1" smtClean="0">
                <a:solidFill>
                  <a:srgbClr val="353535"/>
                </a:solidFill>
                <a:latin typeface="Helvetica"/>
                <a:ea typeface="Calibri"/>
                <a:cs typeface="Helvetica"/>
              </a:rPr>
              <a:t>Oxycontin</a:t>
            </a:r>
            <a:r>
              <a:rPr lang="en-US" i="1" dirty="0" smtClean="0">
                <a:solidFill>
                  <a:srgbClr val="353535"/>
                </a:solidFill>
                <a:latin typeface="Helvetica"/>
                <a:ea typeface="Calibri"/>
                <a:cs typeface="Helvetica"/>
              </a:rPr>
              <a:t>.”</a:t>
            </a:r>
            <a:endParaRPr lang="en-US" dirty="0" smtClean="0">
              <a:latin typeface="Calibri"/>
              <a:ea typeface="Calibri"/>
              <a:cs typeface="Times New Roman"/>
            </a:endParaRPr>
          </a:p>
          <a:p>
            <a:pPr marL="0" marR="0">
              <a:lnSpc>
                <a:spcPct val="115000"/>
              </a:lnSpc>
              <a:spcBef>
                <a:spcPts val="0"/>
              </a:spcBef>
              <a:spcAft>
                <a:spcPts val="1000"/>
              </a:spcAft>
            </a:pPr>
            <a:r>
              <a:rPr lang="en-US" b="1" dirty="0" smtClean="0">
                <a:solidFill>
                  <a:srgbClr val="353535"/>
                </a:solidFill>
                <a:latin typeface="Helvetica"/>
                <a:ea typeface="Calibri"/>
                <a:cs typeface="Helvetica"/>
              </a:rPr>
              <a:t>Patient</a:t>
            </a:r>
            <a:r>
              <a:rPr lang="en-US" b="1" dirty="0">
                <a:solidFill>
                  <a:srgbClr val="353535"/>
                </a:solidFill>
                <a:latin typeface="Helvetica"/>
                <a:ea typeface="Calibri"/>
                <a:cs typeface="Helvetica"/>
              </a:rPr>
              <a:t>/caregiver request </a:t>
            </a:r>
            <a:r>
              <a:rPr lang="en-US" dirty="0">
                <a:solidFill>
                  <a:srgbClr val="353535"/>
                </a:solidFill>
                <a:latin typeface="Helvetica"/>
                <a:ea typeface="Calibri"/>
                <a:cs typeface="Helvetica"/>
              </a:rPr>
              <a:t> </a:t>
            </a:r>
            <a:endParaRPr lang="en-US" dirty="0">
              <a:latin typeface="Calibri"/>
              <a:ea typeface="Calibri"/>
              <a:cs typeface="Times New Roman"/>
            </a:endParaRPr>
          </a:p>
          <a:p>
            <a:pPr marL="0" indent="0">
              <a:buNone/>
            </a:pPr>
            <a:r>
              <a:rPr lang="en-US" i="1" dirty="0">
                <a:solidFill>
                  <a:srgbClr val="353535"/>
                </a:solidFill>
                <a:latin typeface="Helvetica"/>
                <a:ea typeface="Calibri"/>
                <a:cs typeface="Helvetica"/>
              </a:rPr>
              <a:t>“Hi, I’d like to pick up some naloxone.  Someone in my household is at risk.”</a:t>
            </a:r>
            <a:r>
              <a:rPr lang="en-US" dirty="0"/>
              <a:t> </a:t>
            </a:r>
          </a:p>
        </p:txBody>
      </p:sp>
      <p:sp>
        <p:nvSpPr>
          <p:cNvPr id="8" name="Rectangle 7"/>
          <p:cNvSpPr/>
          <p:nvPr/>
        </p:nvSpPr>
        <p:spPr>
          <a:xfrm>
            <a:off x="698624" y="2725365"/>
            <a:ext cx="6336526" cy="884672"/>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708323" y="4023835"/>
            <a:ext cx="4270429" cy="470875"/>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520470" y="4997676"/>
            <a:ext cx="7807043" cy="516400"/>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2"/>
          </p:nvPr>
        </p:nvSpPr>
        <p:spPr/>
        <p:txBody>
          <a:bodyPr/>
          <a:lstStyle/>
          <a:p>
            <a:fld id="{A7A0B5F2-88C5-47B0-857D-529138103CF7}" type="slidenum">
              <a:rPr lang="en-US" altLang="en-US" smtClean="0">
                <a:solidFill>
                  <a:prstClr val="white"/>
                </a:solidFill>
              </a:rPr>
              <a:pPr/>
              <a:t>40</a:t>
            </a:fld>
            <a:endParaRPr lang="en-US" altLang="en-US">
              <a:solidFill>
                <a:prstClr val="white"/>
              </a:solidFill>
            </a:endParaRPr>
          </a:p>
        </p:txBody>
      </p:sp>
      <p:sp>
        <p:nvSpPr>
          <p:cNvPr id="4" name="Footer Placeholder 3"/>
          <p:cNvSpPr>
            <a:spLocks noGrp="1"/>
          </p:cNvSpPr>
          <p:nvPr>
            <p:ph type="ftr" sz="quarter" idx="11"/>
          </p:nvPr>
        </p:nvSpPr>
        <p:spPr/>
        <p:txBody>
          <a:bodyPr/>
          <a:lstStyle/>
          <a:p>
            <a:pPr>
              <a:defRPr/>
            </a:pPr>
            <a:endParaRPr lang="en-US">
              <a:solidFill>
                <a:prstClr val="white"/>
              </a:solidFill>
            </a:endParaRPr>
          </a:p>
        </p:txBody>
      </p:sp>
    </p:spTree>
    <p:extLst>
      <p:ext uri="{BB962C8B-B14F-4D97-AF65-F5344CB8AC3E}">
        <p14:creationId xmlns:p14="http://schemas.microsoft.com/office/powerpoint/2010/main" val="2733562389"/>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1290" y="260681"/>
            <a:ext cx="8596668" cy="1320800"/>
          </a:xfrm>
        </p:spPr>
        <p:txBody>
          <a:bodyPr/>
          <a:lstStyle/>
          <a:p>
            <a:r>
              <a:rPr lang="en-US" dirty="0"/>
              <a:t>Steps for Engaging the Pharmacist: </a:t>
            </a:r>
            <a:br>
              <a:rPr lang="en-US" dirty="0"/>
            </a:br>
            <a:r>
              <a:rPr lang="en-US" dirty="0" smtClean="0"/>
              <a:t>Role Play Actions</a:t>
            </a:r>
            <a:endParaRPr lang="en-US" dirty="0"/>
          </a:p>
        </p:txBody>
      </p:sp>
      <p:sp>
        <p:nvSpPr>
          <p:cNvPr id="6" name="Content Placeholder 5"/>
          <p:cNvSpPr>
            <a:spLocks noGrp="1"/>
          </p:cNvSpPr>
          <p:nvPr>
            <p:ph sz="half" idx="1"/>
          </p:nvPr>
        </p:nvSpPr>
        <p:spPr>
          <a:xfrm>
            <a:off x="691288" y="1458693"/>
            <a:ext cx="8584263" cy="4734048"/>
          </a:xfrm>
        </p:spPr>
        <p:txBody>
          <a:bodyPr>
            <a:noAutofit/>
          </a:bodyPr>
          <a:lstStyle/>
          <a:p>
            <a:pPr lvl="0"/>
            <a:r>
              <a:rPr lang="en-US" b="1" dirty="0"/>
              <a:t>Choose a naloxone product for </a:t>
            </a:r>
            <a:r>
              <a:rPr lang="en-US" b="1" dirty="0" smtClean="0"/>
              <a:t>counseling when </a:t>
            </a:r>
            <a:r>
              <a:rPr lang="en-US" b="1" dirty="0"/>
              <a:t>the pharmacist offers the choices. </a:t>
            </a:r>
            <a:endParaRPr lang="en-US" dirty="0"/>
          </a:p>
          <a:p>
            <a:pPr lvl="0"/>
            <a:r>
              <a:rPr lang="en-US" b="1" dirty="0"/>
              <a:t>Must receive a naloxone patient </a:t>
            </a:r>
            <a:r>
              <a:rPr lang="en-US" b="1" dirty="0" smtClean="0"/>
              <a:t>education handout.</a:t>
            </a:r>
          </a:p>
          <a:p>
            <a:pPr lvl="0"/>
            <a:r>
              <a:rPr lang="en-US" b="1" dirty="0" smtClean="0"/>
              <a:t>DOUBLE </a:t>
            </a:r>
            <a:r>
              <a:rPr lang="en-US" b="1" dirty="0"/>
              <a:t>TEACH-BACK: Be sure you use a teach back process with the pharmacist and then the pharmacist uses a teach-back process with you (as the role-playing patient).</a:t>
            </a:r>
            <a:r>
              <a:rPr lang="en-US" i="1" dirty="0"/>
              <a:t> </a:t>
            </a:r>
            <a:endParaRPr lang="en-US" dirty="0"/>
          </a:p>
          <a:p>
            <a:r>
              <a:rPr lang="en-US" i="1" dirty="0"/>
              <a:t>Essential for </a:t>
            </a:r>
            <a:r>
              <a:rPr lang="en-US" i="1" dirty="0" smtClean="0"/>
              <a:t>practicing as patients </a:t>
            </a:r>
            <a:r>
              <a:rPr lang="en-US" i="1" dirty="0"/>
              <a:t>at risk, as they will have to practice teaching their caregivers these steps using the materials you give them</a:t>
            </a:r>
            <a:r>
              <a:rPr lang="en-US" i="1" dirty="0" smtClean="0"/>
              <a:t>.</a:t>
            </a:r>
            <a:endParaRPr lang="en-US" dirty="0"/>
          </a:p>
        </p:txBody>
      </p:sp>
      <p:sp>
        <p:nvSpPr>
          <p:cNvPr id="3" name="Slide Number Placeholder 2"/>
          <p:cNvSpPr>
            <a:spLocks noGrp="1"/>
          </p:cNvSpPr>
          <p:nvPr>
            <p:ph type="sldNum" sz="quarter" idx="12"/>
          </p:nvPr>
        </p:nvSpPr>
        <p:spPr/>
        <p:txBody>
          <a:bodyPr/>
          <a:lstStyle/>
          <a:p>
            <a:fld id="{A7A0B5F2-88C5-47B0-857D-529138103CF7}" type="slidenum">
              <a:rPr lang="en-US" altLang="en-US" smtClean="0">
                <a:solidFill>
                  <a:prstClr val="white"/>
                </a:solidFill>
              </a:rPr>
              <a:pPr/>
              <a:t>41</a:t>
            </a:fld>
            <a:endParaRPr lang="en-US" altLang="en-US">
              <a:solidFill>
                <a:prstClr val="white"/>
              </a:solidFill>
            </a:endParaRPr>
          </a:p>
        </p:txBody>
      </p:sp>
      <p:sp>
        <p:nvSpPr>
          <p:cNvPr id="4" name="Footer Placeholder 3"/>
          <p:cNvSpPr>
            <a:spLocks noGrp="1"/>
          </p:cNvSpPr>
          <p:nvPr>
            <p:ph type="ftr" sz="quarter" idx="11"/>
          </p:nvPr>
        </p:nvSpPr>
        <p:spPr/>
        <p:txBody>
          <a:bodyPr/>
          <a:lstStyle/>
          <a:p>
            <a:pPr>
              <a:defRPr/>
            </a:pPr>
            <a:endParaRPr lang="en-US">
              <a:solidFill>
                <a:prstClr val="white"/>
              </a:solidFill>
            </a:endParaRPr>
          </a:p>
        </p:txBody>
      </p:sp>
    </p:spTree>
    <p:extLst>
      <p:ext uri="{BB962C8B-B14F-4D97-AF65-F5344CB8AC3E}">
        <p14:creationId xmlns:p14="http://schemas.microsoft.com/office/powerpoint/2010/main" val="1801897430"/>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1290" y="260681"/>
            <a:ext cx="8596668" cy="1320800"/>
          </a:xfrm>
        </p:spPr>
        <p:txBody>
          <a:bodyPr/>
          <a:lstStyle/>
          <a:p>
            <a:r>
              <a:rPr lang="en-US" dirty="0"/>
              <a:t>Steps for Engaging the Pharmacist: </a:t>
            </a:r>
            <a:br>
              <a:rPr lang="en-US" dirty="0"/>
            </a:br>
            <a:r>
              <a:rPr lang="en-US" dirty="0" smtClean="0"/>
              <a:t>Role Play Feedback</a:t>
            </a:r>
            <a:endParaRPr lang="en-US" dirty="0"/>
          </a:p>
        </p:txBody>
      </p:sp>
      <p:sp>
        <p:nvSpPr>
          <p:cNvPr id="6" name="Content Placeholder 5"/>
          <p:cNvSpPr>
            <a:spLocks noGrp="1"/>
          </p:cNvSpPr>
          <p:nvPr>
            <p:ph sz="half" idx="1"/>
          </p:nvPr>
        </p:nvSpPr>
        <p:spPr>
          <a:xfrm>
            <a:off x="691288" y="1458693"/>
            <a:ext cx="8584263" cy="4791094"/>
          </a:xfrm>
        </p:spPr>
        <p:txBody>
          <a:bodyPr>
            <a:noAutofit/>
          </a:bodyPr>
          <a:lstStyle/>
          <a:p>
            <a:pPr lvl="0"/>
            <a:r>
              <a:rPr lang="en-US" sz="2200" b="1" dirty="0" smtClean="0"/>
              <a:t>Give brief feedback </a:t>
            </a:r>
            <a:r>
              <a:rPr lang="en-US" sz="2200" b="1" dirty="0"/>
              <a:t>on </a:t>
            </a:r>
            <a:r>
              <a:rPr lang="en-US" sz="2200" b="1" dirty="0" smtClean="0"/>
              <a:t>practice, </a:t>
            </a:r>
            <a:r>
              <a:rPr lang="en-US" sz="2200" b="1" dirty="0"/>
              <a:t>review guide </a:t>
            </a:r>
            <a:r>
              <a:rPr lang="en-US" sz="2200" b="1" dirty="0" smtClean="0"/>
              <a:t>with pharmacist to </a:t>
            </a:r>
            <a:r>
              <a:rPr lang="en-US" sz="2200" b="1" dirty="0"/>
              <a:t>emphasize any missed key points</a:t>
            </a:r>
            <a:r>
              <a:rPr lang="en-US" sz="2200" b="1" dirty="0" smtClean="0"/>
              <a:t>. Did the pharmacist - </a:t>
            </a:r>
            <a:endParaRPr lang="en-US" sz="2200" dirty="0"/>
          </a:p>
          <a:p>
            <a:pPr lvl="1"/>
            <a:r>
              <a:rPr lang="en-US" sz="2000" dirty="0" smtClean="0"/>
              <a:t>Review all steps for naloxone response</a:t>
            </a:r>
          </a:p>
          <a:p>
            <a:pPr lvl="2"/>
            <a:r>
              <a:rPr lang="en-US" sz="1800" dirty="0"/>
              <a:t>P</a:t>
            </a:r>
            <a:r>
              <a:rPr lang="en-US" sz="1800" dirty="0" smtClean="0"/>
              <a:t>urpose </a:t>
            </a:r>
          </a:p>
          <a:p>
            <a:pPr lvl="2"/>
            <a:r>
              <a:rPr lang="en-US" sz="1800" dirty="0" smtClean="0"/>
              <a:t>When </a:t>
            </a:r>
            <a:r>
              <a:rPr lang="en-US" sz="1800" dirty="0"/>
              <a:t>to </a:t>
            </a:r>
            <a:r>
              <a:rPr lang="en-US" sz="1800" dirty="0" smtClean="0"/>
              <a:t>use</a:t>
            </a:r>
          </a:p>
          <a:p>
            <a:pPr lvl="2"/>
            <a:r>
              <a:rPr lang="en-US" sz="1800" dirty="0" smtClean="0"/>
              <a:t>How </a:t>
            </a:r>
            <a:r>
              <a:rPr lang="en-US" sz="1800" dirty="0"/>
              <a:t>to </a:t>
            </a:r>
            <a:r>
              <a:rPr lang="en-US" sz="1800" dirty="0" smtClean="0"/>
              <a:t>administer</a:t>
            </a:r>
          </a:p>
          <a:p>
            <a:pPr lvl="2"/>
            <a:r>
              <a:rPr lang="en-US" sz="1800" dirty="0" smtClean="0"/>
              <a:t>What </a:t>
            </a:r>
            <a:r>
              <a:rPr lang="en-US" sz="1800" dirty="0"/>
              <a:t>to expect after </a:t>
            </a:r>
            <a:r>
              <a:rPr lang="en-US" sz="1800" dirty="0" smtClean="0"/>
              <a:t>administering</a:t>
            </a:r>
            <a:endParaRPr lang="en-US" sz="1800" dirty="0"/>
          </a:p>
          <a:p>
            <a:pPr lvl="1"/>
            <a:r>
              <a:rPr lang="en-US" sz="2000" dirty="0" smtClean="0"/>
              <a:t>Use </a:t>
            </a:r>
            <a:r>
              <a:rPr lang="en-US" sz="2000" dirty="0"/>
              <a:t>language </a:t>
            </a:r>
            <a:r>
              <a:rPr lang="en-US" sz="2000" dirty="0" smtClean="0"/>
              <a:t>appropriate </a:t>
            </a:r>
            <a:r>
              <a:rPr lang="en-US" sz="2000" dirty="0"/>
              <a:t>for </a:t>
            </a:r>
            <a:r>
              <a:rPr lang="en-US" sz="2000" dirty="0" smtClean="0"/>
              <a:t>all patients </a:t>
            </a:r>
            <a:endParaRPr lang="en-US" sz="2000" dirty="0"/>
          </a:p>
          <a:p>
            <a:pPr lvl="1"/>
            <a:r>
              <a:rPr lang="en-US" sz="2000" dirty="0" smtClean="0"/>
              <a:t>Maintain </a:t>
            </a:r>
            <a:r>
              <a:rPr lang="en-US" sz="2000" dirty="0"/>
              <a:t>eye contact</a:t>
            </a:r>
          </a:p>
          <a:p>
            <a:pPr lvl="1"/>
            <a:r>
              <a:rPr lang="en-US" sz="2000" dirty="0" smtClean="0"/>
              <a:t>Use a </a:t>
            </a:r>
            <a:r>
              <a:rPr lang="en-US" sz="2000" dirty="0" err="1"/>
              <a:t>teachback</a:t>
            </a:r>
            <a:r>
              <a:rPr lang="en-US" sz="2000" dirty="0"/>
              <a:t> technique</a:t>
            </a:r>
          </a:p>
          <a:p>
            <a:pPr lvl="1"/>
            <a:r>
              <a:rPr lang="en-US" sz="2000" dirty="0" smtClean="0"/>
              <a:t>Recommend </a:t>
            </a:r>
            <a:r>
              <a:rPr lang="en-US" sz="2000" dirty="0"/>
              <a:t>treatment and video resources </a:t>
            </a:r>
          </a:p>
        </p:txBody>
      </p:sp>
      <p:sp>
        <p:nvSpPr>
          <p:cNvPr id="3" name="Slide Number Placeholder 2"/>
          <p:cNvSpPr>
            <a:spLocks noGrp="1"/>
          </p:cNvSpPr>
          <p:nvPr>
            <p:ph type="sldNum" sz="quarter" idx="12"/>
          </p:nvPr>
        </p:nvSpPr>
        <p:spPr/>
        <p:txBody>
          <a:bodyPr/>
          <a:lstStyle/>
          <a:p>
            <a:fld id="{A7A0B5F2-88C5-47B0-857D-529138103CF7}" type="slidenum">
              <a:rPr lang="en-US" altLang="en-US" smtClean="0">
                <a:solidFill>
                  <a:prstClr val="white"/>
                </a:solidFill>
              </a:rPr>
              <a:pPr/>
              <a:t>42</a:t>
            </a:fld>
            <a:endParaRPr lang="en-US" altLang="en-US">
              <a:solidFill>
                <a:prstClr val="white"/>
              </a:solidFill>
            </a:endParaRPr>
          </a:p>
        </p:txBody>
      </p:sp>
      <p:sp>
        <p:nvSpPr>
          <p:cNvPr id="4" name="Footer Placeholder 3"/>
          <p:cNvSpPr>
            <a:spLocks noGrp="1"/>
          </p:cNvSpPr>
          <p:nvPr>
            <p:ph type="ftr" sz="quarter" idx="11"/>
          </p:nvPr>
        </p:nvSpPr>
        <p:spPr/>
        <p:txBody>
          <a:bodyPr/>
          <a:lstStyle/>
          <a:p>
            <a:pPr>
              <a:defRPr/>
            </a:pPr>
            <a:endParaRPr lang="en-US">
              <a:solidFill>
                <a:prstClr val="white"/>
              </a:solidFill>
            </a:endParaRPr>
          </a:p>
        </p:txBody>
      </p:sp>
    </p:spTree>
    <p:extLst>
      <p:ext uri="{BB962C8B-B14F-4D97-AF65-F5344CB8AC3E}">
        <p14:creationId xmlns:p14="http://schemas.microsoft.com/office/powerpoint/2010/main" val="1094939489"/>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59809" y="211849"/>
            <a:ext cx="8596668" cy="1320800"/>
          </a:xfrm>
        </p:spPr>
        <p:txBody>
          <a:bodyPr/>
          <a:lstStyle/>
          <a:p>
            <a:r>
              <a:rPr lang="en-US" dirty="0"/>
              <a:t>Steps for Engaging the Pharmacist: </a:t>
            </a:r>
            <a:br>
              <a:rPr lang="en-US" dirty="0"/>
            </a:br>
            <a:r>
              <a:rPr lang="en-US" dirty="0" smtClean="0"/>
              <a:t>8. End Visit</a:t>
            </a:r>
            <a:endParaRPr lang="en-US" dirty="0"/>
          </a:p>
        </p:txBody>
      </p:sp>
      <p:sp>
        <p:nvSpPr>
          <p:cNvPr id="6" name="Content Placeholder 5"/>
          <p:cNvSpPr>
            <a:spLocks noGrp="1"/>
          </p:cNvSpPr>
          <p:nvPr>
            <p:ph idx="1"/>
          </p:nvPr>
        </p:nvSpPr>
        <p:spPr>
          <a:xfrm>
            <a:off x="513724" y="1932286"/>
            <a:ext cx="5065878" cy="3880773"/>
          </a:xfrm>
        </p:spPr>
        <p:txBody>
          <a:bodyPr/>
          <a:lstStyle/>
          <a:p>
            <a:r>
              <a:rPr lang="en-US" sz="2000" b="1" dirty="0" smtClean="0"/>
              <a:t>Thank the pharmacist for their time!</a:t>
            </a:r>
          </a:p>
          <a:p>
            <a:r>
              <a:rPr lang="en-US" dirty="0" smtClean="0"/>
              <a:t>They can contact </a:t>
            </a:r>
            <a:r>
              <a:rPr lang="en-US" dirty="0" err="1" smtClean="0"/>
              <a:t>Jef</a:t>
            </a:r>
            <a:r>
              <a:rPr lang="en-US" dirty="0" smtClean="0"/>
              <a:t> Bratberg from URI anytime by phone or email with questions</a:t>
            </a:r>
          </a:p>
          <a:p>
            <a:r>
              <a:rPr lang="en-US" dirty="0" smtClean="0"/>
              <a:t>401-419-6303</a:t>
            </a:r>
          </a:p>
          <a:p>
            <a:r>
              <a:rPr lang="en-US" dirty="0" smtClean="0">
                <a:hlinkClick r:id="rId3"/>
              </a:rPr>
              <a:t>jefbratberg@uri.edu</a:t>
            </a:r>
            <a:endParaRPr lang="en-US" dirty="0" smtClean="0"/>
          </a:p>
          <a:p>
            <a:r>
              <a:rPr lang="en-US" dirty="0" smtClean="0"/>
              <a:t>Please leave a card</a:t>
            </a:r>
            <a:endParaRPr lang="en-US" dirty="0"/>
          </a:p>
        </p:txBody>
      </p:sp>
      <p:pic>
        <p:nvPicPr>
          <p:cNvPr id="7" name="Picture 6" descr="Business Card picture.png"/>
          <p:cNvPicPr>
            <a:picLocks noChangeAspect="1"/>
          </p:cNvPicPr>
          <p:nvPr/>
        </p:nvPicPr>
        <p:blipFill rotWithShape="1">
          <a:blip r:embed="rId4" cstate="print">
            <a:extLst>
              <a:ext uri="{28A0092B-C50C-407E-A947-70E740481C1C}">
                <a14:useLocalDpi xmlns:a14="http://schemas.microsoft.com/office/drawing/2010/main" val="0"/>
              </a:ext>
            </a:extLst>
          </a:blip>
          <a:srcRect l="29325" t="57051" r="29442" b="24854"/>
          <a:stretch/>
        </p:blipFill>
        <p:spPr>
          <a:xfrm>
            <a:off x="5860477" y="1037542"/>
            <a:ext cx="6331523" cy="3595767"/>
          </a:xfrm>
          <a:prstGeom prst="rect">
            <a:avLst/>
          </a:prstGeom>
        </p:spPr>
      </p:pic>
      <p:sp>
        <p:nvSpPr>
          <p:cNvPr id="2" name="Slide Number Placeholder 1"/>
          <p:cNvSpPr>
            <a:spLocks noGrp="1"/>
          </p:cNvSpPr>
          <p:nvPr>
            <p:ph type="sldNum" sz="quarter" idx="12"/>
          </p:nvPr>
        </p:nvSpPr>
        <p:spPr/>
        <p:txBody>
          <a:bodyPr/>
          <a:lstStyle/>
          <a:p>
            <a:fld id="{CF1A64D6-A60C-4686-9EC1-53617FD9724B}" type="slidenum">
              <a:rPr lang="en-US" altLang="en-US" smtClean="0">
                <a:solidFill>
                  <a:prstClr val="white"/>
                </a:solidFill>
              </a:rPr>
              <a:pPr/>
              <a:t>43</a:t>
            </a:fld>
            <a:endParaRPr lang="en-US" altLang="en-US">
              <a:solidFill>
                <a:prstClr val="white"/>
              </a:solidFill>
            </a:endParaRPr>
          </a:p>
        </p:txBody>
      </p:sp>
      <p:sp>
        <p:nvSpPr>
          <p:cNvPr id="3" name="Footer Placeholder 2"/>
          <p:cNvSpPr>
            <a:spLocks noGrp="1"/>
          </p:cNvSpPr>
          <p:nvPr>
            <p:ph type="ftr" sz="quarter" idx="11"/>
          </p:nvPr>
        </p:nvSpPr>
        <p:spPr/>
        <p:txBody>
          <a:bodyPr/>
          <a:lstStyle/>
          <a:p>
            <a:pPr>
              <a:defRPr/>
            </a:pPr>
            <a:endParaRPr lang="en-US">
              <a:solidFill>
                <a:prstClr val="white"/>
              </a:solidFill>
            </a:endParaRPr>
          </a:p>
        </p:txBody>
      </p:sp>
    </p:spTree>
    <p:extLst>
      <p:ext uri="{BB962C8B-B14F-4D97-AF65-F5344CB8AC3E}">
        <p14:creationId xmlns:p14="http://schemas.microsoft.com/office/powerpoint/2010/main" val="799716026"/>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Objectives</a:t>
            </a:r>
            <a:endParaRPr lang="en-US" dirty="0"/>
          </a:p>
        </p:txBody>
      </p:sp>
      <p:sp>
        <p:nvSpPr>
          <p:cNvPr id="3" name="Content Placeholder 2"/>
          <p:cNvSpPr>
            <a:spLocks noGrp="1"/>
          </p:cNvSpPr>
          <p:nvPr>
            <p:ph idx="1"/>
          </p:nvPr>
        </p:nvSpPr>
        <p:spPr>
          <a:xfrm>
            <a:off x="354676" y="1281496"/>
            <a:ext cx="10686055" cy="5663750"/>
          </a:xfrm>
        </p:spPr>
        <p:txBody>
          <a:bodyPr>
            <a:normAutofit/>
          </a:bodyPr>
          <a:lstStyle/>
          <a:p>
            <a:r>
              <a:rPr lang="en-US" sz="2400" dirty="0" smtClean="0"/>
              <a:t>Provide academic detailing to </a:t>
            </a:r>
            <a:r>
              <a:rPr lang="en-US" sz="2400" u="sng" dirty="0" smtClean="0"/>
              <a:t>pharmacists</a:t>
            </a:r>
            <a:r>
              <a:rPr lang="en-US" sz="2400" dirty="0" smtClean="0"/>
              <a:t> about </a:t>
            </a:r>
            <a:r>
              <a:rPr lang="en-US" sz="2400" u="sng" dirty="0" smtClean="0"/>
              <a:t>naloxone</a:t>
            </a:r>
            <a:endParaRPr lang="en-US" sz="2400" dirty="0"/>
          </a:p>
          <a:p>
            <a:pPr lvl="1"/>
            <a:r>
              <a:rPr lang="en-US" sz="2000" dirty="0" smtClean="0"/>
              <a:t>Increase prescribing and dispensing to patients with risk factors</a:t>
            </a:r>
          </a:p>
          <a:p>
            <a:pPr lvl="1"/>
            <a:r>
              <a:rPr lang="en-US" sz="2000" dirty="0" smtClean="0"/>
              <a:t>Increase access and dispensing to friends, family, and caregivers of patients  </a:t>
            </a:r>
          </a:p>
          <a:p>
            <a:r>
              <a:rPr lang="en-US" sz="2400" dirty="0" smtClean="0"/>
              <a:t>Components </a:t>
            </a:r>
            <a:r>
              <a:rPr lang="en-US" sz="2400" dirty="0"/>
              <a:t>of our academic detailing (AD)</a:t>
            </a:r>
          </a:p>
          <a:p>
            <a:pPr lvl="1"/>
            <a:r>
              <a:rPr lang="en-US" sz="2000" dirty="0"/>
              <a:t>Pharmacist guide</a:t>
            </a:r>
          </a:p>
          <a:p>
            <a:pPr lvl="1"/>
            <a:r>
              <a:rPr lang="en-US" sz="2000" dirty="0"/>
              <a:t>Recovery resource materials</a:t>
            </a:r>
          </a:p>
          <a:p>
            <a:pPr lvl="1"/>
            <a:r>
              <a:rPr lang="en-US" sz="2000" dirty="0"/>
              <a:t>Steps for naloxone administration </a:t>
            </a:r>
            <a:r>
              <a:rPr lang="en-US" sz="2000" dirty="0" smtClean="0"/>
              <a:t>(state-</a:t>
            </a:r>
            <a:r>
              <a:rPr lang="en-US" sz="2000" dirty="0"/>
              <a:t>specific)</a:t>
            </a:r>
          </a:p>
          <a:p>
            <a:pPr lvl="1"/>
            <a:r>
              <a:rPr lang="en-US" sz="2000" dirty="0"/>
              <a:t>Role playing (if time</a:t>
            </a:r>
            <a:r>
              <a:rPr lang="en-US" sz="2000" dirty="0" smtClean="0"/>
              <a:t>)</a:t>
            </a:r>
            <a:endParaRPr lang="en-US" sz="2000" dirty="0"/>
          </a:p>
        </p:txBody>
      </p:sp>
      <p:sp>
        <p:nvSpPr>
          <p:cNvPr id="4" name="Slide Number Placeholder 3"/>
          <p:cNvSpPr>
            <a:spLocks noGrp="1"/>
          </p:cNvSpPr>
          <p:nvPr>
            <p:ph type="sldNum" sz="quarter" idx="12"/>
          </p:nvPr>
        </p:nvSpPr>
        <p:spPr/>
        <p:txBody>
          <a:bodyPr/>
          <a:lstStyle/>
          <a:p>
            <a:fld id="{A59972FC-6380-4F66-A4A3-7F6E700CF021}" type="slidenum">
              <a:rPr lang="en-US" smtClean="0"/>
              <a:t>5</a:t>
            </a:fld>
            <a:endParaRPr lang="en-US"/>
          </a:p>
        </p:txBody>
      </p:sp>
      <p:sp>
        <p:nvSpPr>
          <p:cNvPr id="5" name="Footer Placeholder 4"/>
          <p:cNvSpPr>
            <a:spLocks noGrp="1"/>
          </p:cNvSpPr>
          <p:nvPr>
            <p:ph type="ftr" sz="quarter" idx="11"/>
          </p:nvPr>
        </p:nvSpPr>
        <p:spPr/>
        <p:txBody>
          <a:bodyPr/>
          <a:lstStyle/>
          <a:p>
            <a:pPr>
              <a:defRPr/>
            </a:pPr>
            <a:endParaRPr lang="en-US">
              <a:solidFill>
                <a:prstClr val="white"/>
              </a:solidFill>
            </a:endParaRPr>
          </a:p>
        </p:txBody>
      </p:sp>
    </p:spTree>
    <p:extLst>
      <p:ext uri="{BB962C8B-B14F-4D97-AF65-F5344CB8AC3E}">
        <p14:creationId xmlns:p14="http://schemas.microsoft.com/office/powerpoint/2010/main" val="3408396619"/>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Steps for Engaging the Pharmacist in Academic Detailing</a:t>
            </a:r>
            <a:endParaRPr lang="en-US" dirty="0"/>
          </a:p>
        </p:txBody>
      </p:sp>
      <p:sp>
        <p:nvSpPr>
          <p:cNvPr id="3" name="Content Placeholder 2"/>
          <p:cNvSpPr>
            <a:spLocks noGrp="1"/>
          </p:cNvSpPr>
          <p:nvPr>
            <p:ph idx="1"/>
          </p:nvPr>
        </p:nvSpPr>
        <p:spPr>
          <a:xfrm>
            <a:off x="677334" y="2160589"/>
            <a:ext cx="9286996" cy="3880773"/>
          </a:xfrm>
        </p:spPr>
        <p:txBody>
          <a:bodyPr>
            <a:normAutofit/>
          </a:bodyPr>
          <a:lstStyle/>
          <a:p>
            <a:r>
              <a:rPr lang="en-US" sz="2200" dirty="0" smtClean="0"/>
              <a:t>Call the pharmacy and set up meeting</a:t>
            </a:r>
          </a:p>
          <a:p>
            <a:r>
              <a:rPr lang="en-US" sz="2200" dirty="0" smtClean="0"/>
              <a:t>Introduce yourself in person</a:t>
            </a:r>
          </a:p>
          <a:p>
            <a:r>
              <a:rPr lang="en-US" sz="2200" dirty="0" smtClean="0"/>
              <a:t>Ask the pharmacist how much time they have</a:t>
            </a:r>
          </a:p>
          <a:p>
            <a:r>
              <a:rPr lang="en-US" sz="2200" dirty="0" smtClean="0"/>
              <a:t>Ask about naloxone dispensing</a:t>
            </a:r>
          </a:p>
          <a:p>
            <a:r>
              <a:rPr lang="en-US" sz="2200" dirty="0" smtClean="0"/>
              <a:t>Introduce the Guide for Pharmacists Dispensing </a:t>
            </a:r>
          </a:p>
          <a:p>
            <a:pPr marL="0" indent="0">
              <a:buNone/>
            </a:pPr>
            <a:r>
              <a:rPr lang="en-US" sz="2200" dirty="0"/>
              <a:t>	</a:t>
            </a:r>
            <a:r>
              <a:rPr lang="en-US" sz="2200" dirty="0" smtClean="0"/>
              <a:t>	Naloxone to Patients</a:t>
            </a:r>
          </a:p>
          <a:p>
            <a:r>
              <a:rPr lang="en-US" sz="2200" dirty="0" smtClean="0"/>
              <a:t>Present treatment resources for patient</a:t>
            </a:r>
          </a:p>
          <a:p>
            <a:r>
              <a:rPr lang="en-US" sz="2200" dirty="0" smtClean="0"/>
              <a:t>Role Play patient or caregiver encounter (if time)</a:t>
            </a:r>
          </a:p>
        </p:txBody>
      </p:sp>
      <p:sp>
        <p:nvSpPr>
          <p:cNvPr id="4" name="Slide Number Placeholder 3"/>
          <p:cNvSpPr>
            <a:spLocks noGrp="1"/>
          </p:cNvSpPr>
          <p:nvPr>
            <p:ph type="sldNum" sz="quarter" idx="12"/>
          </p:nvPr>
        </p:nvSpPr>
        <p:spPr/>
        <p:txBody>
          <a:bodyPr/>
          <a:lstStyle/>
          <a:p>
            <a:fld id="{CF1A64D6-A60C-4686-9EC1-53617FD9724B}" type="slidenum">
              <a:rPr lang="en-US" altLang="en-US" smtClean="0">
                <a:solidFill>
                  <a:prstClr val="white"/>
                </a:solidFill>
              </a:rPr>
              <a:pPr/>
              <a:t>6</a:t>
            </a:fld>
            <a:endParaRPr lang="en-US" altLang="en-US">
              <a:solidFill>
                <a:prstClr val="white"/>
              </a:solidFill>
            </a:endParaRPr>
          </a:p>
        </p:txBody>
      </p:sp>
      <p:sp>
        <p:nvSpPr>
          <p:cNvPr id="5" name="Footer Placeholder 4"/>
          <p:cNvSpPr>
            <a:spLocks noGrp="1"/>
          </p:cNvSpPr>
          <p:nvPr>
            <p:ph type="ftr" sz="quarter" idx="11"/>
          </p:nvPr>
        </p:nvSpPr>
        <p:spPr/>
        <p:txBody>
          <a:bodyPr/>
          <a:lstStyle/>
          <a:p>
            <a:pPr>
              <a:defRPr/>
            </a:pPr>
            <a:endParaRPr lang="en-US">
              <a:solidFill>
                <a:prstClr val="white"/>
              </a:solidFill>
            </a:endParaRPr>
          </a:p>
        </p:txBody>
      </p:sp>
    </p:spTree>
    <p:extLst>
      <p:ext uri="{BB962C8B-B14F-4D97-AF65-F5344CB8AC3E}">
        <p14:creationId xmlns:p14="http://schemas.microsoft.com/office/powerpoint/2010/main" val="1165146134"/>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9809" y="274312"/>
            <a:ext cx="8596668" cy="1320800"/>
          </a:xfrm>
        </p:spPr>
        <p:txBody>
          <a:bodyPr/>
          <a:lstStyle/>
          <a:p>
            <a:r>
              <a:rPr lang="en-US" dirty="0" smtClean="0"/>
              <a:t>Steps for Engaging the Pharmacist: </a:t>
            </a:r>
            <a:br>
              <a:rPr lang="en-US" dirty="0" smtClean="0"/>
            </a:br>
            <a:r>
              <a:rPr lang="en-US" dirty="0" smtClean="0"/>
              <a:t>1. Call the Pharmacy</a:t>
            </a:r>
            <a:endParaRPr lang="en-US" dirty="0"/>
          </a:p>
        </p:txBody>
      </p:sp>
      <p:sp>
        <p:nvSpPr>
          <p:cNvPr id="3" name="Content Placeholder 2"/>
          <p:cNvSpPr>
            <a:spLocks noGrp="1"/>
          </p:cNvSpPr>
          <p:nvPr>
            <p:ph idx="1"/>
          </p:nvPr>
        </p:nvSpPr>
        <p:spPr>
          <a:xfrm>
            <a:off x="359810" y="1640057"/>
            <a:ext cx="8217529" cy="3880773"/>
          </a:xfrm>
        </p:spPr>
        <p:txBody>
          <a:bodyPr>
            <a:normAutofit lnSpcReduction="10000"/>
          </a:bodyPr>
          <a:lstStyle/>
          <a:p>
            <a:pPr lvl="0"/>
            <a:r>
              <a:rPr lang="en-US" b="1" dirty="0"/>
              <a:t>CALL THE PHARMACY before showing up, and ask to speak with a pharmacist/pharmacy manager. INTRODUCE YOURSELF and ask if they have a few minutes to review materials to help them with naloxone dispensing</a:t>
            </a:r>
            <a:r>
              <a:rPr lang="en-US" b="1" dirty="0" smtClean="0"/>
              <a:t>.</a:t>
            </a:r>
          </a:p>
          <a:p>
            <a:pPr lvl="0"/>
            <a:endParaRPr lang="en-US" b="1" dirty="0"/>
          </a:p>
          <a:p>
            <a:r>
              <a:rPr lang="en-US" i="1" dirty="0"/>
              <a:t>“I am part of the town overdose prevention coalition, working with the Massachusetts Department of Public Health, to reduce community overdoses.” OR</a:t>
            </a:r>
            <a:endParaRPr lang="en-US" dirty="0"/>
          </a:p>
          <a:p>
            <a:r>
              <a:rPr lang="en-US" i="1" dirty="0"/>
              <a:t>“I am calling to talk with you about some new ways that you can </a:t>
            </a:r>
            <a:r>
              <a:rPr lang="en-US" i="1" dirty="0" smtClean="0"/>
              <a:t>offer </a:t>
            </a:r>
            <a:r>
              <a:rPr lang="en-US" i="1" dirty="0"/>
              <a:t>naloxone rescue kits to your community members at the pharmacy.” OR</a:t>
            </a:r>
            <a:endParaRPr lang="en-US" dirty="0"/>
          </a:p>
          <a:p>
            <a:r>
              <a:rPr lang="en-US" i="1" dirty="0"/>
              <a:t>“Your pharmacy has a standing order for naloxone rescue kits and I want to help you implement this program.”</a:t>
            </a:r>
            <a:endParaRPr lang="en-US" dirty="0"/>
          </a:p>
          <a:p>
            <a:pPr lvl="0"/>
            <a:endParaRPr lang="en-US" dirty="0"/>
          </a:p>
        </p:txBody>
      </p:sp>
      <p:sp>
        <p:nvSpPr>
          <p:cNvPr id="4" name="Rectangle 3"/>
          <p:cNvSpPr/>
          <p:nvPr/>
        </p:nvSpPr>
        <p:spPr>
          <a:xfrm>
            <a:off x="740814" y="2815112"/>
            <a:ext cx="7669974" cy="2698880"/>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Slide Number Placeholder 4"/>
          <p:cNvSpPr>
            <a:spLocks noGrp="1"/>
          </p:cNvSpPr>
          <p:nvPr>
            <p:ph type="sldNum" sz="quarter" idx="12"/>
          </p:nvPr>
        </p:nvSpPr>
        <p:spPr/>
        <p:txBody>
          <a:bodyPr/>
          <a:lstStyle/>
          <a:p>
            <a:fld id="{CF1A64D6-A60C-4686-9EC1-53617FD9724B}" type="slidenum">
              <a:rPr lang="en-US" altLang="en-US" smtClean="0">
                <a:solidFill>
                  <a:prstClr val="white"/>
                </a:solidFill>
              </a:rPr>
              <a:pPr/>
              <a:t>7</a:t>
            </a:fld>
            <a:endParaRPr lang="en-US" altLang="en-US">
              <a:solidFill>
                <a:prstClr val="white"/>
              </a:solidFill>
            </a:endParaRPr>
          </a:p>
        </p:txBody>
      </p:sp>
      <p:sp>
        <p:nvSpPr>
          <p:cNvPr id="6" name="Footer Placeholder 5"/>
          <p:cNvSpPr>
            <a:spLocks noGrp="1"/>
          </p:cNvSpPr>
          <p:nvPr>
            <p:ph type="ftr" sz="quarter" idx="11"/>
          </p:nvPr>
        </p:nvSpPr>
        <p:spPr/>
        <p:txBody>
          <a:bodyPr/>
          <a:lstStyle/>
          <a:p>
            <a:pPr>
              <a:defRPr/>
            </a:pPr>
            <a:endParaRPr lang="en-US">
              <a:solidFill>
                <a:prstClr val="white"/>
              </a:solidFill>
            </a:endParaRPr>
          </a:p>
        </p:txBody>
      </p:sp>
    </p:spTree>
    <p:extLst>
      <p:ext uri="{BB962C8B-B14F-4D97-AF65-F5344CB8AC3E}">
        <p14:creationId xmlns:p14="http://schemas.microsoft.com/office/powerpoint/2010/main" val="4078102878"/>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9809" y="329491"/>
            <a:ext cx="8596668" cy="1320800"/>
          </a:xfrm>
        </p:spPr>
        <p:txBody>
          <a:bodyPr/>
          <a:lstStyle/>
          <a:p>
            <a:r>
              <a:rPr lang="en-US" dirty="0" smtClean="0"/>
              <a:t>Steps for Engaging the Pharmacist: </a:t>
            </a:r>
            <a:br>
              <a:rPr lang="en-US" dirty="0" smtClean="0"/>
            </a:br>
            <a:r>
              <a:rPr lang="en-US" dirty="0" smtClean="0"/>
              <a:t>2. Introduce Yourself</a:t>
            </a:r>
            <a:endParaRPr lang="en-US" dirty="0"/>
          </a:p>
        </p:txBody>
      </p:sp>
      <p:sp>
        <p:nvSpPr>
          <p:cNvPr id="3" name="Content Placeholder 2"/>
          <p:cNvSpPr>
            <a:spLocks noGrp="1"/>
          </p:cNvSpPr>
          <p:nvPr>
            <p:ph idx="1"/>
          </p:nvPr>
        </p:nvSpPr>
        <p:spPr>
          <a:xfrm>
            <a:off x="322455" y="1914667"/>
            <a:ext cx="8067516" cy="3880773"/>
          </a:xfrm>
        </p:spPr>
        <p:txBody>
          <a:bodyPr>
            <a:normAutofit fontScale="92500" lnSpcReduction="10000"/>
          </a:bodyPr>
          <a:lstStyle/>
          <a:p>
            <a:pPr lvl="0"/>
            <a:r>
              <a:rPr lang="en-US" sz="1900" b="1" dirty="0"/>
              <a:t>At the time arranged, approach the counter and ask to speak to the pharmacist/pharmacy manager. Introduce yourself (again) and provide materials</a:t>
            </a:r>
            <a:r>
              <a:rPr lang="en-US" sz="1900" b="1" dirty="0" smtClean="0"/>
              <a:t>.</a:t>
            </a:r>
            <a:endParaRPr lang="en-US" sz="1900" b="1" dirty="0"/>
          </a:p>
          <a:p>
            <a:r>
              <a:rPr lang="en-US" i="1" dirty="0"/>
              <a:t>“Hi, I am a </a:t>
            </a:r>
            <a:r>
              <a:rPr lang="en-US" b="1" i="1" dirty="0"/>
              <a:t>(Pharmacy student / MOON research team / community coalition / prevention coalition member),</a:t>
            </a:r>
            <a:r>
              <a:rPr lang="en-US" i="1" dirty="0"/>
              <a:t> may I speak to the pharmacy manager or the pharmacist? I would like to spend a few minutes reviewing this Guide for Pharmacists Dispensing Naloxone to Patients and talking about how you can help save lives here in [TOWN/CITY] with naloxone.</a:t>
            </a:r>
            <a:endParaRPr lang="en-US" dirty="0"/>
          </a:p>
          <a:p>
            <a:pPr marL="0" indent="0">
              <a:buNone/>
            </a:pPr>
            <a:endParaRPr lang="en-US" dirty="0"/>
          </a:p>
          <a:p>
            <a:r>
              <a:rPr lang="en-US" b="1" i="1" dirty="0"/>
              <a:t>If asked if you represent a company/pharmaceutical product:</a:t>
            </a:r>
            <a:r>
              <a:rPr lang="en-US" i="1" dirty="0"/>
              <a:t> I'm a volunteer: I'm not here representing any company or products, I'm here because I live/work here in RI/MA and I am part of a community prevention coalition working with your pharmacy to increase naloxone distribution into our community.”</a:t>
            </a:r>
            <a:r>
              <a:rPr lang="en-US" dirty="0"/>
              <a:t> </a:t>
            </a:r>
          </a:p>
        </p:txBody>
      </p:sp>
      <p:sp>
        <p:nvSpPr>
          <p:cNvPr id="4" name="Rectangle 3"/>
          <p:cNvSpPr/>
          <p:nvPr/>
        </p:nvSpPr>
        <p:spPr>
          <a:xfrm>
            <a:off x="666201" y="2721706"/>
            <a:ext cx="7807045" cy="3016396"/>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732958" y="5934670"/>
            <a:ext cx="8045656" cy="646331"/>
          </a:xfrm>
          <a:prstGeom prst="rect">
            <a:avLst/>
          </a:prstGeom>
        </p:spPr>
        <p:txBody>
          <a:bodyPr wrap="square">
            <a:spAutoFit/>
          </a:bodyPr>
          <a:lstStyle/>
          <a:p>
            <a:r>
              <a:rPr lang="en-US" b="1" dirty="0" smtClean="0"/>
              <a:t>If </a:t>
            </a:r>
            <a:r>
              <a:rPr lang="en-US" b="1" dirty="0"/>
              <a:t>they don’t have time when you plan to arrive, ask when they would have time to talk and schedule an appointment.  </a:t>
            </a:r>
            <a:endParaRPr lang="en-US" dirty="0"/>
          </a:p>
        </p:txBody>
      </p:sp>
      <p:sp>
        <p:nvSpPr>
          <p:cNvPr id="6" name="Slide Number Placeholder 5"/>
          <p:cNvSpPr>
            <a:spLocks noGrp="1"/>
          </p:cNvSpPr>
          <p:nvPr>
            <p:ph type="sldNum" sz="quarter" idx="12"/>
          </p:nvPr>
        </p:nvSpPr>
        <p:spPr/>
        <p:txBody>
          <a:bodyPr/>
          <a:lstStyle/>
          <a:p>
            <a:fld id="{CF1A64D6-A60C-4686-9EC1-53617FD9724B}" type="slidenum">
              <a:rPr lang="en-US" altLang="en-US" smtClean="0">
                <a:solidFill>
                  <a:prstClr val="white"/>
                </a:solidFill>
              </a:rPr>
              <a:pPr/>
              <a:t>8</a:t>
            </a:fld>
            <a:endParaRPr lang="en-US" altLang="en-US">
              <a:solidFill>
                <a:prstClr val="white"/>
              </a:solidFill>
            </a:endParaRPr>
          </a:p>
        </p:txBody>
      </p:sp>
      <p:sp>
        <p:nvSpPr>
          <p:cNvPr id="7" name="Footer Placeholder 6"/>
          <p:cNvSpPr>
            <a:spLocks noGrp="1"/>
          </p:cNvSpPr>
          <p:nvPr>
            <p:ph type="ftr" sz="quarter" idx="11"/>
          </p:nvPr>
        </p:nvSpPr>
        <p:spPr/>
        <p:txBody>
          <a:bodyPr/>
          <a:lstStyle/>
          <a:p>
            <a:pPr>
              <a:defRPr/>
            </a:pPr>
            <a:endParaRPr lang="en-US">
              <a:solidFill>
                <a:prstClr val="white"/>
              </a:solidFill>
            </a:endParaRPr>
          </a:p>
        </p:txBody>
      </p:sp>
    </p:spTree>
    <p:extLst>
      <p:ext uri="{BB962C8B-B14F-4D97-AF65-F5344CB8AC3E}">
        <p14:creationId xmlns:p14="http://schemas.microsoft.com/office/powerpoint/2010/main" val="243613795"/>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Steps for Engaging the Pharmacist: </a:t>
            </a:r>
            <a:br>
              <a:rPr lang="en-US" dirty="0" smtClean="0"/>
            </a:br>
            <a:r>
              <a:rPr lang="en-US" dirty="0" smtClean="0"/>
              <a:t>3. Ask the Pharmacist for their Time</a:t>
            </a:r>
            <a:endParaRPr lang="en-US" dirty="0"/>
          </a:p>
        </p:txBody>
      </p:sp>
      <p:sp>
        <p:nvSpPr>
          <p:cNvPr id="3" name="Content Placeholder 2"/>
          <p:cNvSpPr>
            <a:spLocks noGrp="1"/>
          </p:cNvSpPr>
          <p:nvPr>
            <p:ph idx="1"/>
          </p:nvPr>
        </p:nvSpPr>
        <p:spPr>
          <a:xfrm>
            <a:off x="359810" y="2160589"/>
            <a:ext cx="8175891" cy="3880773"/>
          </a:xfrm>
        </p:spPr>
        <p:txBody>
          <a:bodyPr>
            <a:normAutofit fontScale="92500" lnSpcReduction="10000"/>
          </a:bodyPr>
          <a:lstStyle/>
          <a:p>
            <a:pPr lvl="0"/>
            <a:r>
              <a:rPr lang="en-US" b="1" dirty="0"/>
              <a:t>ASK THE PHARMACIST HOW MUCH TIME THEY CAN SPARE: The amount of time they offer determines if you will only review the guide, or be able to also include a role play scenario. </a:t>
            </a:r>
            <a:endParaRPr lang="en-US" dirty="0"/>
          </a:p>
          <a:p>
            <a:endParaRPr lang="en-US" b="1" dirty="0" smtClean="0"/>
          </a:p>
          <a:p>
            <a:r>
              <a:rPr lang="en-US" i="1" dirty="0"/>
              <a:t>“Thank you for talking to me, I want to make sure that we have enough time to review this guide and answer your questions. How much time do you have right now?”</a:t>
            </a:r>
            <a:endParaRPr lang="en-US" dirty="0"/>
          </a:p>
          <a:p>
            <a:endParaRPr lang="en-US" b="1" dirty="0"/>
          </a:p>
          <a:p>
            <a:r>
              <a:rPr lang="en-US" b="1" dirty="0" smtClean="0"/>
              <a:t>If </a:t>
            </a:r>
            <a:r>
              <a:rPr lang="en-US" b="1" dirty="0"/>
              <a:t>the pharmacist does </a:t>
            </a:r>
            <a:r>
              <a:rPr lang="en-US" b="1" u="sng" dirty="0"/>
              <a:t>not</a:t>
            </a:r>
            <a:r>
              <a:rPr lang="en-US" b="1" dirty="0"/>
              <a:t> have ANY time right now, </a:t>
            </a:r>
            <a:r>
              <a:rPr lang="en-US" b="1" dirty="0" smtClean="0"/>
              <a:t>offer to wait </a:t>
            </a:r>
            <a:r>
              <a:rPr lang="en-US" b="1" dirty="0"/>
              <a:t>up to 15 minutes or schedule a time when you can return to review the materials.</a:t>
            </a:r>
            <a:endParaRPr lang="en-US" dirty="0"/>
          </a:p>
          <a:p>
            <a:pPr marL="0" indent="0">
              <a:buNone/>
            </a:pPr>
            <a:endParaRPr lang="en-US" dirty="0"/>
          </a:p>
          <a:p>
            <a:r>
              <a:rPr lang="en-US" b="1" dirty="0" smtClean="0"/>
              <a:t>If </a:t>
            </a:r>
            <a:r>
              <a:rPr lang="en-US" b="1" dirty="0"/>
              <a:t>the pharmacist does have time, proceed with the detailing. </a:t>
            </a:r>
          </a:p>
          <a:p>
            <a:pPr lvl="0"/>
            <a:endParaRPr lang="en-US" dirty="0"/>
          </a:p>
        </p:txBody>
      </p:sp>
      <p:sp>
        <p:nvSpPr>
          <p:cNvPr id="4" name="Rectangle 3"/>
          <p:cNvSpPr/>
          <p:nvPr/>
        </p:nvSpPr>
        <p:spPr>
          <a:xfrm>
            <a:off x="714357" y="3320681"/>
            <a:ext cx="7758888" cy="1084844"/>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Slide Number Placeholder 4"/>
          <p:cNvSpPr>
            <a:spLocks noGrp="1"/>
          </p:cNvSpPr>
          <p:nvPr>
            <p:ph type="sldNum" sz="quarter" idx="12"/>
          </p:nvPr>
        </p:nvSpPr>
        <p:spPr/>
        <p:txBody>
          <a:bodyPr/>
          <a:lstStyle/>
          <a:p>
            <a:fld id="{CF1A64D6-A60C-4686-9EC1-53617FD9724B}" type="slidenum">
              <a:rPr lang="en-US" altLang="en-US" smtClean="0">
                <a:solidFill>
                  <a:prstClr val="white"/>
                </a:solidFill>
              </a:rPr>
              <a:pPr/>
              <a:t>9</a:t>
            </a:fld>
            <a:endParaRPr lang="en-US" altLang="en-US">
              <a:solidFill>
                <a:prstClr val="white"/>
              </a:solidFill>
            </a:endParaRPr>
          </a:p>
        </p:txBody>
      </p:sp>
      <p:sp>
        <p:nvSpPr>
          <p:cNvPr id="6" name="Footer Placeholder 5"/>
          <p:cNvSpPr>
            <a:spLocks noGrp="1"/>
          </p:cNvSpPr>
          <p:nvPr>
            <p:ph type="ftr" sz="quarter" idx="11"/>
          </p:nvPr>
        </p:nvSpPr>
        <p:spPr/>
        <p:txBody>
          <a:bodyPr/>
          <a:lstStyle/>
          <a:p>
            <a:pPr>
              <a:defRPr/>
            </a:pPr>
            <a:endParaRPr lang="en-US">
              <a:solidFill>
                <a:prstClr val="white"/>
              </a:solidFill>
            </a:endParaRPr>
          </a:p>
        </p:txBody>
      </p:sp>
    </p:spTree>
    <p:extLst>
      <p:ext uri="{BB962C8B-B14F-4D97-AF65-F5344CB8AC3E}">
        <p14:creationId xmlns:p14="http://schemas.microsoft.com/office/powerpoint/2010/main" val="1671140418"/>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Facet</Template>
  <TotalTime>4834</TotalTime>
  <Words>2165</Words>
  <Application>Microsoft Macintosh PowerPoint</Application>
  <PresentationFormat>Custom</PresentationFormat>
  <Paragraphs>294</Paragraphs>
  <Slides>43</Slides>
  <Notes>42</Notes>
  <HiddenSlides>0</HiddenSlides>
  <MMClips>0</MMClips>
  <ScaleCrop>false</ScaleCrop>
  <HeadingPairs>
    <vt:vector size="4" baseType="variant">
      <vt:variant>
        <vt:lpstr>Theme</vt:lpstr>
      </vt:variant>
      <vt:variant>
        <vt:i4>1</vt:i4>
      </vt:variant>
      <vt:variant>
        <vt:lpstr>Slide Titles</vt:lpstr>
      </vt:variant>
      <vt:variant>
        <vt:i4>43</vt:i4>
      </vt:variant>
    </vt:vector>
  </HeadingPairs>
  <TitlesOfParts>
    <vt:vector size="44" baseType="lpstr">
      <vt:lpstr>Facet</vt:lpstr>
      <vt:lpstr>Maximizing OpiOid Safety with Naloxone (MOON) Study: Academic Detailing</vt:lpstr>
      <vt:lpstr>MOON Study Overview</vt:lpstr>
      <vt:lpstr>Agenda</vt:lpstr>
      <vt:lpstr>Academic detailing:  Improving Patient Care</vt:lpstr>
      <vt:lpstr>Objectives</vt:lpstr>
      <vt:lpstr>Steps for Engaging the Pharmacist in Academic Detailing</vt:lpstr>
      <vt:lpstr>Steps for Engaging the Pharmacist:  1. Call the Pharmacy</vt:lpstr>
      <vt:lpstr>Steps for Engaging the Pharmacist:  2. Introduce Yourself</vt:lpstr>
      <vt:lpstr>Steps for Engaging the Pharmacist:  3. Ask the Pharmacist for their Time</vt:lpstr>
      <vt:lpstr>Steps for Engaging the Pharmacist:  4. Ask About Naloxone</vt:lpstr>
      <vt:lpstr>Steps for Engaging the Pharmacist:  4. Ask About Naloxone</vt:lpstr>
      <vt:lpstr>Steps for Engaging the Pharmacist:  5. Introduce the Guide</vt:lpstr>
      <vt:lpstr>PowerPoint Presentation</vt:lpstr>
      <vt:lpstr>PowerPoint Presentation</vt:lpstr>
      <vt:lpstr>PowerPoint Presentation</vt:lpstr>
      <vt:lpstr>PowerPoint Presentation</vt:lpstr>
      <vt:lpstr>PowerPoint Presentation</vt:lpstr>
      <vt:lpstr>PowerPoint Presentation</vt:lpstr>
      <vt:lpstr>Rhode Island Pharmacy Naloxone Pamphlet</vt:lpstr>
      <vt:lpstr>Intramuscular Naloxone  Administration </vt:lpstr>
      <vt:lpstr>Step 1: Prepare one dose  One 1” needle with syringe /one vial</vt:lpstr>
      <vt:lpstr>Step 2:  Remove caps from vial  and needle</vt:lpstr>
      <vt:lpstr>Step 3: Insert needle into vial</vt:lpstr>
      <vt:lpstr>PowerPoint Presentation</vt:lpstr>
      <vt:lpstr>Step 5: Inject contents of syringe into thigh or shoulder muscle</vt:lpstr>
      <vt:lpstr>Multi-step Intranasal Naloxone Administration </vt:lpstr>
      <vt:lpstr>Step 1: Prepare Contents –  “Pink box” contains glass vial &amp; plastic syringe;  white nose cone packaged separately</vt:lpstr>
      <vt:lpstr>Step 2: Remove yellow and purple caps from  glass vial and plastic syringe</vt:lpstr>
      <vt:lpstr>Step 3: Screw the nose cone onto          the top of the plastic syringe</vt:lpstr>
      <vt:lpstr>Step 4: carefully screw glass vial     into the bottom of the plastic syringe </vt:lpstr>
      <vt:lpstr>PowerPoint Presentation</vt:lpstr>
      <vt:lpstr>PowerPoint Presentation</vt:lpstr>
      <vt:lpstr>PowerPoint Presentation</vt:lpstr>
      <vt:lpstr>Naloxone Conversation Starters for the Pharmacist</vt:lpstr>
      <vt:lpstr>Naloxone Conversation Starters for the Pharmacist</vt:lpstr>
      <vt:lpstr>Steps for Engaging the Pharmacist:  6. Additional Patient Resources</vt:lpstr>
      <vt:lpstr>RI Resources  Order more at: 401-462-4680</vt:lpstr>
      <vt:lpstr>RI Resources  Order more at: 401-462-4680</vt:lpstr>
      <vt:lpstr>Steps for Engaging the Pharmacist:  7. Ask to Practice Offer</vt:lpstr>
      <vt:lpstr>Steps for Engaging the Pharmacist:  Role Play Scenarios</vt:lpstr>
      <vt:lpstr>Steps for Engaging the Pharmacist:  Role Play Actions</vt:lpstr>
      <vt:lpstr>Steps for Engaging the Pharmacist:  Role Play Feedback</vt:lpstr>
      <vt:lpstr>Steps for Engaging the Pharmacist:  8. End Visit</vt:lpstr>
    </vt:vector>
  </TitlesOfParts>
  <Company>Boston Medical Center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Academic Detailing</dc:title>
  <dc:creator>Fiske, Haley</dc:creator>
  <cp:lastModifiedBy>Jeffrey Bratberg</cp:lastModifiedBy>
  <cp:revision>110</cp:revision>
  <cp:lastPrinted>2016-06-02T16:44:46Z</cp:lastPrinted>
  <dcterms:created xsi:type="dcterms:W3CDTF">2016-05-25T15:33:34Z</dcterms:created>
  <dcterms:modified xsi:type="dcterms:W3CDTF">2017-04-05T17:06:57Z</dcterms:modified>
</cp:coreProperties>
</file>